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57C5-BB7F-C1F6-4D32-AC9063CFED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4D9392F-13C8-5051-E783-E6EB05A5BA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296779-D85A-226D-7C51-3E9AFDF43BFA}"/>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5" name="Footer Placeholder 4">
            <a:extLst>
              <a:ext uri="{FF2B5EF4-FFF2-40B4-BE49-F238E27FC236}">
                <a16:creationId xmlns:a16="http://schemas.microsoft.com/office/drawing/2014/main" id="{54EAA02C-657C-C844-22FE-BB740FFA2C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B4A270-F35A-CFE0-D901-3D9C37801FFA}"/>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2843561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7A716-BA17-E988-82D1-524F51DF010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C5D59B-210B-DA63-2A3A-7FADDF1DAD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885C19-4D41-D0F3-8097-FEFCD00234FE}"/>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5" name="Footer Placeholder 4">
            <a:extLst>
              <a:ext uri="{FF2B5EF4-FFF2-40B4-BE49-F238E27FC236}">
                <a16:creationId xmlns:a16="http://schemas.microsoft.com/office/drawing/2014/main" id="{A8B3B794-3E92-E7B1-7CEF-172BD19752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E7334B-C216-965C-6C23-FBBC3A8C2037}"/>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166180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967EF1-7C27-A800-E2FC-54F48F9A81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D769E7-62DD-ACE7-4694-714D6E1555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94A6C1-A079-8FDF-BEA3-7C3149A4D6EF}"/>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5" name="Footer Placeholder 4">
            <a:extLst>
              <a:ext uri="{FF2B5EF4-FFF2-40B4-BE49-F238E27FC236}">
                <a16:creationId xmlns:a16="http://schemas.microsoft.com/office/drawing/2014/main" id="{2204A07E-9E68-690A-B003-207EA4915D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B6828-53D9-216C-BA81-F5A6774CB1BE}"/>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230886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018CA-0DB0-4418-A9BC-A876547AC9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267738-1374-F46A-7B01-74D27796C0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ACF573-5E1D-6449-5E51-22D18EF66174}"/>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5" name="Footer Placeholder 4">
            <a:extLst>
              <a:ext uri="{FF2B5EF4-FFF2-40B4-BE49-F238E27FC236}">
                <a16:creationId xmlns:a16="http://schemas.microsoft.com/office/drawing/2014/main" id="{85CF6215-E5F2-ACD1-48E5-35C36771BE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6C6D98-5E4A-9438-671A-28B0DB99845B}"/>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161188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C7900-E5DA-8C3B-2EEE-C042643178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8406A5A-38C8-D8C2-0983-91E8D74E7F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35596B-87D8-8709-6B8B-C80570974D78}"/>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5" name="Footer Placeholder 4">
            <a:extLst>
              <a:ext uri="{FF2B5EF4-FFF2-40B4-BE49-F238E27FC236}">
                <a16:creationId xmlns:a16="http://schemas.microsoft.com/office/drawing/2014/main" id="{F73EF25A-D701-F4F9-5C78-B1139A9DC2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BB46D-E255-853B-48AF-1A6FC596F94A}"/>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22131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61473-7ABF-8500-1909-C19898FA2E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47562D-86B6-A26D-C971-A1F7B69479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8F6A5E-0D8D-D474-4C93-30993AD3E1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A72F9C-12BB-3A4D-72FE-211FDC06EFC0}"/>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6" name="Footer Placeholder 5">
            <a:extLst>
              <a:ext uri="{FF2B5EF4-FFF2-40B4-BE49-F238E27FC236}">
                <a16:creationId xmlns:a16="http://schemas.microsoft.com/office/drawing/2014/main" id="{74C5B960-5CE2-F2CB-B2F5-063F88BD1D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3F90EB-B221-C0F5-26E7-5474CE8A9DF1}"/>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855135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03051-F5EA-D39B-B4BE-CF3664B1C1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5123DB-1DB1-14BA-EC2D-8ED9AEC59B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065AEE-273B-F56B-3441-F423030A52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92676A9-0CBB-BBF8-26ED-83A73954CB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1E3C98-EE40-D324-C72B-01B744D14C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0D23C1D-4A20-5F63-BFB9-C9E242E53A48}"/>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8" name="Footer Placeholder 7">
            <a:extLst>
              <a:ext uri="{FF2B5EF4-FFF2-40B4-BE49-F238E27FC236}">
                <a16:creationId xmlns:a16="http://schemas.microsoft.com/office/drawing/2014/main" id="{B252335B-7E41-08C9-87E4-D2DE8529757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ADAC12-5B85-C699-E05F-790023B078EA}"/>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33627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E409C-00E0-4553-19CB-96E75CBA58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BB0F2F-1A8D-08D4-A0A1-794BDBE932AD}"/>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4" name="Footer Placeholder 3">
            <a:extLst>
              <a:ext uri="{FF2B5EF4-FFF2-40B4-BE49-F238E27FC236}">
                <a16:creationId xmlns:a16="http://schemas.microsoft.com/office/drawing/2014/main" id="{11FEE0C9-1AEA-FFAE-5718-1D36B8389DC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BAA9AB-EDAF-F3A9-FAE6-DE947ECB7F98}"/>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241300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3DC8A7-F5E0-B152-DF5E-FCBB22208B06}"/>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3" name="Footer Placeholder 2">
            <a:extLst>
              <a:ext uri="{FF2B5EF4-FFF2-40B4-BE49-F238E27FC236}">
                <a16:creationId xmlns:a16="http://schemas.microsoft.com/office/drawing/2014/main" id="{100F3119-B89C-4887-430D-77CFF84C964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DA053F-7971-D216-7515-CBB6D1744A5B}"/>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13337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9CE4E-7DAE-F85C-F610-7739ABF6E9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58DA4E-6045-7AA2-AA68-04C71806AC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5EA46BF-DD73-FDAB-48E5-E7F4E806F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9DCCEC-716B-DC4A-CE52-8C378EEE873D}"/>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6" name="Footer Placeholder 5">
            <a:extLst>
              <a:ext uri="{FF2B5EF4-FFF2-40B4-BE49-F238E27FC236}">
                <a16:creationId xmlns:a16="http://schemas.microsoft.com/office/drawing/2014/main" id="{8F2D84BD-FE2E-03D1-A323-70854E4D84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D0F31D-9315-B003-2AB6-8C1BDFB0B945}"/>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4886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1D1B1-BDD1-35A6-5EA2-D72628910D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77052B-E256-1F6D-1A72-21B4ADECA6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D93C15-4C04-8084-C635-0830BEA983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91150B-F20B-4C0E-878B-3C23DED7A616}"/>
              </a:ext>
            </a:extLst>
          </p:cNvPr>
          <p:cNvSpPr>
            <a:spLocks noGrp="1"/>
          </p:cNvSpPr>
          <p:nvPr>
            <p:ph type="dt" sz="half" idx="10"/>
          </p:nvPr>
        </p:nvSpPr>
        <p:spPr/>
        <p:txBody>
          <a:bodyPr/>
          <a:lstStyle/>
          <a:p>
            <a:fld id="{699EA71B-810C-486B-B4C6-34E952CE983B}" type="datetimeFigureOut">
              <a:rPr lang="en-GB" smtClean="0"/>
              <a:t>23/06/2023</a:t>
            </a:fld>
            <a:endParaRPr lang="en-GB"/>
          </a:p>
        </p:txBody>
      </p:sp>
      <p:sp>
        <p:nvSpPr>
          <p:cNvPr id="6" name="Footer Placeholder 5">
            <a:extLst>
              <a:ext uri="{FF2B5EF4-FFF2-40B4-BE49-F238E27FC236}">
                <a16:creationId xmlns:a16="http://schemas.microsoft.com/office/drawing/2014/main" id="{CB87AE9B-9D85-B994-BF79-9532F134CE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F9BA83-7129-4FBB-C3BB-2D5AAF978BE6}"/>
              </a:ext>
            </a:extLst>
          </p:cNvPr>
          <p:cNvSpPr>
            <a:spLocks noGrp="1"/>
          </p:cNvSpPr>
          <p:nvPr>
            <p:ph type="sldNum" sz="quarter" idx="12"/>
          </p:nvPr>
        </p:nvSpPr>
        <p:spPr/>
        <p:txBody>
          <a:bodyPr/>
          <a:lstStyle/>
          <a:p>
            <a:fld id="{A1979FC6-38A4-4C0E-B3F5-64D74CE7317F}" type="slidenum">
              <a:rPr lang="en-GB" smtClean="0"/>
              <a:t>‹#›</a:t>
            </a:fld>
            <a:endParaRPr lang="en-GB"/>
          </a:p>
        </p:txBody>
      </p:sp>
    </p:spTree>
    <p:extLst>
      <p:ext uri="{BB962C8B-B14F-4D97-AF65-F5344CB8AC3E}">
        <p14:creationId xmlns:p14="http://schemas.microsoft.com/office/powerpoint/2010/main" val="183492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F2E23-A034-5211-0CB8-2F02C45330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E3BDDD-4BEB-88C9-A361-AA02F109CB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44B86D-D6FD-0EDD-4082-0C8D2F6F7E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9EA71B-810C-486B-B4C6-34E952CE983B}" type="datetimeFigureOut">
              <a:rPr lang="en-GB" smtClean="0"/>
              <a:t>23/06/2023</a:t>
            </a:fld>
            <a:endParaRPr lang="en-GB"/>
          </a:p>
        </p:txBody>
      </p:sp>
      <p:sp>
        <p:nvSpPr>
          <p:cNvPr id="5" name="Footer Placeholder 4">
            <a:extLst>
              <a:ext uri="{FF2B5EF4-FFF2-40B4-BE49-F238E27FC236}">
                <a16:creationId xmlns:a16="http://schemas.microsoft.com/office/drawing/2014/main" id="{4FC0C8F8-FEC6-90BC-AC81-AFD7E5AD1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186470-A905-4F84-2DDE-C92DD3E34F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79FC6-38A4-4C0E-B3F5-64D74CE7317F}" type="slidenum">
              <a:rPr lang="en-GB" smtClean="0"/>
              <a:t>‹#›</a:t>
            </a:fld>
            <a:endParaRPr lang="en-GB"/>
          </a:p>
        </p:txBody>
      </p:sp>
    </p:spTree>
    <p:extLst>
      <p:ext uri="{BB962C8B-B14F-4D97-AF65-F5344CB8AC3E}">
        <p14:creationId xmlns:p14="http://schemas.microsoft.com/office/powerpoint/2010/main" val="158957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jpeg"/><Relationship Id="rId4" Type="http://schemas.openxmlformats.org/officeDocument/2006/relationships/image" Target="../media/image11.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Freeform: Shape 89">
            <a:extLst>
              <a:ext uri="{FF2B5EF4-FFF2-40B4-BE49-F238E27FC236}">
                <a16:creationId xmlns:a16="http://schemas.microsoft.com/office/drawing/2014/main" id="{BF925752-49BC-FCE1-C887-0042D9DDF5D0}"/>
              </a:ext>
            </a:extLst>
          </p:cNvPr>
          <p:cNvSpPr/>
          <p:nvPr/>
        </p:nvSpPr>
        <p:spPr>
          <a:xfrm>
            <a:off x="6118858" y="85797"/>
            <a:ext cx="1429835" cy="1152087"/>
          </a:xfrm>
          <a:custGeom>
            <a:avLst/>
            <a:gdLst>
              <a:gd name="connsiteX0" fmla="*/ 0 w 1429835"/>
              <a:gd name="connsiteY0" fmla="*/ 0 h 1152087"/>
              <a:gd name="connsiteX1" fmla="*/ 164639 w 1429835"/>
              <a:gd name="connsiteY1" fmla="*/ 3742 h 1152087"/>
              <a:gd name="connsiteX2" fmla="*/ 1395394 w 1429835"/>
              <a:gd name="connsiteY2" fmla="*/ 256850 h 1152087"/>
              <a:gd name="connsiteX3" fmla="*/ 1429835 w 1429835"/>
              <a:gd name="connsiteY3" fmla="*/ 271763 h 1152087"/>
              <a:gd name="connsiteX4" fmla="*/ 964967 w 1429835"/>
              <a:gd name="connsiteY4" fmla="*/ 1152087 h 1152087"/>
              <a:gd name="connsiteX5" fmla="*/ 767025 w 1429835"/>
              <a:gd name="connsiteY5" fmla="*/ 1089692 h 1152087"/>
              <a:gd name="connsiteX6" fmla="*/ 248726 w 1429835"/>
              <a:gd name="connsiteY6" fmla="*/ 998653 h 1152087"/>
              <a:gd name="connsiteX7" fmla="*/ 0 w 1429835"/>
              <a:gd name="connsiteY7" fmla="*/ 987836 h 1152087"/>
              <a:gd name="connsiteX8" fmla="*/ 0 w 1429835"/>
              <a:gd name="connsiteY8" fmla="*/ 0 h 1152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9835" h="1152087">
                <a:moveTo>
                  <a:pt x="0" y="0"/>
                </a:moveTo>
                <a:lnTo>
                  <a:pt x="164639" y="3742"/>
                </a:lnTo>
                <a:cubicBezTo>
                  <a:pt x="599355" y="23549"/>
                  <a:pt x="1013968" y="111840"/>
                  <a:pt x="1395394" y="256850"/>
                </a:cubicBezTo>
                <a:lnTo>
                  <a:pt x="1429835" y="271763"/>
                </a:lnTo>
                <a:lnTo>
                  <a:pt x="964967" y="1152087"/>
                </a:lnTo>
                <a:lnTo>
                  <a:pt x="767025" y="1089692"/>
                </a:lnTo>
                <a:cubicBezTo>
                  <a:pt x="600675" y="1045131"/>
                  <a:pt x="427316" y="1014274"/>
                  <a:pt x="248726" y="998653"/>
                </a:cubicBezTo>
                <a:lnTo>
                  <a:pt x="0" y="987836"/>
                </a:lnTo>
                <a:lnTo>
                  <a:pt x="0"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a:t>
            </a:r>
          </a:p>
          <a:p>
            <a:pPr algn="ctr"/>
            <a:r>
              <a:rPr lang="en-GB" sz="1400" dirty="0"/>
              <a:t>computer</a:t>
            </a:r>
          </a:p>
          <a:p>
            <a:pPr algn="ctr"/>
            <a:r>
              <a:rPr lang="en-GB" sz="1400" dirty="0"/>
              <a:t>user</a:t>
            </a:r>
          </a:p>
        </p:txBody>
      </p:sp>
      <p:sp>
        <p:nvSpPr>
          <p:cNvPr id="89" name="Freeform: Shape 88">
            <a:extLst>
              <a:ext uri="{FF2B5EF4-FFF2-40B4-BE49-F238E27FC236}">
                <a16:creationId xmlns:a16="http://schemas.microsoft.com/office/drawing/2014/main" id="{480E5D43-3ECF-55ED-E49F-8650B0135B98}"/>
              </a:ext>
            </a:extLst>
          </p:cNvPr>
          <p:cNvSpPr/>
          <p:nvPr/>
        </p:nvSpPr>
        <p:spPr>
          <a:xfrm>
            <a:off x="4715776" y="85797"/>
            <a:ext cx="1357363" cy="1151060"/>
          </a:xfrm>
          <a:custGeom>
            <a:avLst/>
            <a:gdLst>
              <a:gd name="connsiteX0" fmla="*/ 1357363 w 1357363"/>
              <a:gd name="connsiteY0" fmla="*/ 0 h 1151060"/>
              <a:gd name="connsiteX1" fmla="*/ 1357363 w 1357363"/>
              <a:gd name="connsiteY1" fmla="*/ 987836 h 1151060"/>
              <a:gd name="connsiteX2" fmla="*/ 1357362 w 1357363"/>
              <a:gd name="connsiteY2" fmla="*/ 987836 h 1151060"/>
              <a:gd name="connsiteX3" fmla="*/ 1108635 w 1357363"/>
              <a:gd name="connsiteY3" fmla="*/ 998653 h 1151060"/>
              <a:gd name="connsiteX4" fmla="*/ 590335 w 1357363"/>
              <a:gd name="connsiteY4" fmla="*/ 1089691 h 1151060"/>
              <a:gd name="connsiteX5" fmla="*/ 395653 w 1357363"/>
              <a:gd name="connsiteY5" fmla="*/ 1151060 h 1151060"/>
              <a:gd name="connsiteX6" fmla="*/ 0 w 1357363"/>
              <a:gd name="connsiteY6" fmla="*/ 244337 h 1151060"/>
              <a:gd name="connsiteX7" fmla="*/ 296725 w 1357363"/>
              <a:gd name="connsiteY7" fmla="*/ 146720 h 1151060"/>
              <a:gd name="connsiteX8" fmla="*/ 1192722 w 1357363"/>
              <a:gd name="connsiteY8" fmla="*/ 3742 h 1151060"/>
              <a:gd name="connsiteX9" fmla="*/ 1357362 w 1357363"/>
              <a:gd name="connsiteY9" fmla="*/ 0 h 1151060"/>
              <a:gd name="connsiteX10" fmla="*/ 1357363 w 1357363"/>
              <a:gd name="connsiteY10" fmla="*/ 0 h 1151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57363" h="1151060">
                <a:moveTo>
                  <a:pt x="1357363" y="0"/>
                </a:moveTo>
                <a:lnTo>
                  <a:pt x="1357363" y="987836"/>
                </a:lnTo>
                <a:lnTo>
                  <a:pt x="1357362" y="987836"/>
                </a:lnTo>
                <a:lnTo>
                  <a:pt x="1108635" y="998653"/>
                </a:lnTo>
                <a:cubicBezTo>
                  <a:pt x="930045" y="1014273"/>
                  <a:pt x="756685" y="1045130"/>
                  <a:pt x="590335" y="1089691"/>
                </a:cubicBezTo>
                <a:lnTo>
                  <a:pt x="395653" y="1151060"/>
                </a:lnTo>
                <a:lnTo>
                  <a:pt x="0" y="244337"/>
                </a:lnTo>
                <a:lnTo>
                  <a:pt x="296725" y="146720"/>
                </a:lnTo>
                <a:cubicBezTo>
                  <a:pt x="581955" y="66978"/>
                  <a:pt x="882210" y="17889"/>
                  <a:pt x="1192722" y="3742"/>
                </a:cubicBezTo>
                <a:lnTo>
                  <a:pt x="1357362" y="0"/>
                </a:lnTo>
                <a:lnTo>
                  <a:pt x="1357363"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a:t>
            </a:r>
          </a:p>
          <a:p>
            <a:pPr algn="ctr"/>
            <a:r>
              <a:rPr lang="en-GB" sz="1400" dirty="0"/>
              <a:t>linguist</a:t>
            </a:r>
          </a:p>
        </p:txBody>
      </p:sp>
      <p:sp>
        <p:nvSpPr>
          <p:cNvPr id="88" name="Freeform: Shape 87">
            <a:extLst>
              <a:ext uri="{FF2B5EF4-FFF2-40B4-BE49-F238E27FC236}">
                <a16:creationId xmlns:a16="http://schemas.microsoft.com/office/drawing/2014/main" id="{74F43156-10DA-3866-2620-0D42B61D6544}"/>
              </a:ext>
            </a:extLst>
          </p:cNvPr>
          <p:cNvSpPr/>
          <p:nvPr/>
        </p:nvSpPr>
        <p:spPr>
          <a:xfrm>
            <a:off x="3448600" y="344972"/>
            <a:ext cx="1618978" cy="1476035"/>
          </a:xfrm>
          <a:custGeom>
            <a:avLst/>
            <a:gdLst>
              <a:gd name="connsiteX0" fmla="*/ 1223769 w 1618978"/>
              <a:gd name="connsiteY0" fmla="*/ 0 h 1476035"/>
              <a:gd name="connsiteX1" fmla="*/ 1618978 w 1618978"/>
              <a:gd name="connsiteY1" fmla="*/ 905706 h 1476035"/>
              <a:gd name="connsiteX2" fmla="*/ 1613468 w 1618978"/>
              <a:gd name="connsiteY2" fmla="*/ 907443 h 1476035"/>
              <a:gd name="connsiteX3" fmla="*/ 769149 w 1618978"/>
              <a:gd name="connsiteY3" fmla="*/ 1397712 h 1476035"/>
              <a:gd name="connsiteX4" fmla="*/ 686497 w 1618978"/>
              <a:gd name="connsiteY4" fmla="*/ 1476035 h 1476035"/>
              <a:gd name="connsiteX5" fmla="*/ 0 w 1618978"/>
              <a:gd name="connsiteY5" fmla="*/ 769742 h 1476035"/>
              <a:gd name="connsiteX6" fmla="*/ 70981 w 1618978"/>
              <a:gd name="connsiteY6" fmla="*/ 699543 h 1476035"/>
              <a:gd name="connsiteX7" fmla="*/ 910640 w 1618978"/>
              <a:gd name="connsiteY7" fmla="*/ 135585 h 1476035"/>
              <a:gd name="connsiteX8" fmla="*/ 1223769 w 1618978"/>
              <a:gd name="connsiteY8" fmla="*/ 0 h 147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8978" h="1476035">
                <a:moveTo>
                  <a:pt x="1223769" y="0"/>
                </a:moveTo>
                <a:lnTo>
                  <a:pt x="1618978" y="905706"/>
                </a:lnTo>
                <a:lnTo>
                  <a:pt x="1613468" y="907443"/>
                </a:lnTo>
                <a:cubicBezTo>
                  <a:pt x="1295679" y="1023206"/>
                  <a:pt x="1009492" y="1190718"/>
                  <a:pt x="769149" y="1397712"/>
                </a:cubicBezTo>
                <a:lnTo>
                  <a:pt x="686497" y="1476035"/>
                </a:lnTo>
                <a:lnTo>
                  <a:pt x="0" y="769742"/>
                </a:lnTo>
                <a:lnTo>
                  <a:pt x="70981" y="699543"/>
                </a:lnTo>
                <a:cubicBezTo>
                  <a:pt x="318241" y="477293"/>
                  <a:pt x="600876" y="286838"/>
                  <a:pt x="910640" y="135585"/>
                </a:cubicBezTo>
                <a:lnTo>
                  <a:pt x="1223769"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0" anchor="ctr">
            <a:normAutofit/>
          </a:bodyPr>
          <a:lstStyle/>
          <a:p>
            <a:pPr algn="ctr"/>
            <a:r>
              <a:rPr lang="en-GB" sz="1400" dirty="0"/>
              <a:t>I am a </a:t>
            </a:r>
          </a:p>
          <a:p>
            <a:pPr algn="ctr"/>
            <a:r>
              <a:rPr lang="en-GB" sz="1400" dirty="0"/>
              <a:t>historian</a:t>
            </a:r>
          </a:p>
        </p:txBody>
      </p:sp>
      <p:sp>
        <p:nvSpPr>
          <p:cNvPr id="87" name="Freeform: Shape 86">
            <a:extLst>
              <a:ext uri="{FF2B5EF4-FFF2-40B4-BE49-F238E27FC236}">
                <a16:creationId xmlns:a16="http://schemas.microsoft.com/office/drawing/2014/main" id="{5359670F-DF31-8F2D-28CE-CD20B5ADA5EA}"/>
              </a:ext>
            </a:extLst>
          </p:cNvPr>
          <p:cNvSpPr/>
          <p:nvPr/>
        </p:nvSpPr>
        <p:spPr>
          <a:xfrm>
            <a:off x="7128148" y="375778"/>
            <a:ext cx="1631815" cy="1446884"/>
          </a:xfrm>
          <a:custGeom>
            <a:avLst/>
            <a:gdLst>
              <a:gd name="connsiteX0" fmla="*/ 462623 w 1631815"/>
              <a:gd name="connsiteY0" fmla="*/ 0 h 1446884"/>
              <a:gd name="connsiteX1" fmla="*/ 704607 w 1631815"/>
              <a:gd name="connsiteY1" fmla="*/ 104779 h 1446884"/>
              <a:gd name="connsiteX2" fmla="*/ 1544266 w 1631815"/>
              <a:gd name="connsiteY2" fmla="*/ 668738 h 1446884"/>
              <a:gd name="connsiteX3" fmla="*/ 1631815 w 1631815"/>
              <a:gd name="connsiteY3" fmla="*/ 755322 h 1446884"/>
              <a:gd name="connsiteX4" fmla="*/ 909561 w 1631815"/>
              <a:gd name="connsiteY4" fmla="*/ 1424282 h 1446884"/>
              <a:gd name="connsiteX5" fmla="*/ 930496 w 1631815"/>
              <a:gd name="connsiteY5" fmla="*/ 1446884 h 1446884"/>
              <a:gd name="connsiteX6" fmla="*/ 846097 w 1631815"/>
              <a:gd name="connsiteY6" fmla="*/ 1366907 h 1446884"/>
              <a:gd name="connsiteX7" fmla="*/ 1779 w 1631815"/>
              <a:gd name="connsiteY7" fmla="*/ 876637 h 1446884"/>
              <a:gd name="connsiteX8" fmla="*/ 0 w 1631815"/>
              <a:gd name="connsiteY8" fmla="*/ 876077 h 1446884"/>
              <a:gd name="connsiteX9" fmla="*/ 462623 w 1631815"/>
              <a:gd name="connsiteY9" fmla="*/ 0 h 1446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1815" h="1446884">
                <a:moveTo>
                  <a:pt x="462623" y="0"/>
                </a:moveTo>
                <a:lnTo>
                  <a:pt x="704607" y="104779"/>
                </a:lnTo>
                <a:cubicBezTo>
                  <a:pt x="1014371" y="256032"/>
                  <a:pt x="1297005" y="446487"/>
                  <a:pt x="1544266" y="668738"/>
                </a:cubicBezTo>
                <a:lnTo>
                  <a:pt x="1631815" y="755322"/>
                </a:lnTo>
                <a:lnTo>
                  <a:pt x="909561" y="1424282"/>
                </a:lnTo>
                <a:lnTo>
                  <a:pt x="930496" y="1446884"/>
                </a:lnTo>
                <a:lnTo>
                  <a:pt x="846097" y="1366907"/>
                </a:lnTo>
                <a:cubicBezTo>
                  <a:pt x="605755" y="1159912"/>
                  <a:pt x="319568" y="992400"/>
                  <a:pt x="1779" y="876637"/>
                </a:cubicBezTo>
                <a:lnTo>
                  <a:pt x="0" y="876077"/>
                </a:lnTo>
                <a:lnTo>
                  <a:pt x="462623"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a:t>
            </a:r>
          </a:p>
          <a:p>
            <a:pPr algn="ctr"/>
            <a:r>
              <a:rPr lang="en-GB" sz="1400" dirty="0"/>
              <a:t>mathematician</a:t>
            </a:r>
          </a:p>
        </p:txBody>
      </p:sp>
      <p:sp>
        <p:nvSpPr>
          <p:cNvPr id="85" name="Freeform: Shape 84">
            <a:extLst>
              <a:ext uri="{FF2B5EF4-FFF2-40B4-BE49-F238E27FC236}">
                <a16:creationId xmlns:a16="http://schemas.microsoft.com/office/drawing/2014/main" id="{00783D86-8750-7889-B2E6-076DA5C7DCA1}"/>
              </a:ext>
            </a:extLst>
          </p:cNvPr>
          <p:cNvSpPr/>
          <p:nvPr/>
        </p:nvSpPr>
        <p:spPr>
          <a:xfrm>
            <a:off x="2598487" y="1146865"/>
            <a:ext cx="1503420" cy="1601610"/>
          </a:xfrm>
          <a:custGeom>
            <a:avLst/>
            <a:gdLst>
              <a:gd name="connsiteX0" fmla="*/ 817602 w 1503420"/>
              <a:gd name="connsiteY0" fmla="*/ 0 h 1601610"/>
              <a:gd name="connsiteX1" fmla="*/ 1503420 w 1503420"/>
              <a:gd name="connsiteY1" fmla="*/ 705592 h 1601610"/>
              <a:gd name="connsiteX2" fmla="*/ 1447822 w 1503420"/>
              <a:gd name="connsiteY2" fmla="*/ 758278 h 1601610"/>
              <a:gd name="connsiteX3" fmla="*/ 960684 w 1503420"/>
              <a:gd name="connsiteY3" fmla="*/ 1533171 h 1601610"/>
              <a:gd name="connsiteX4" fmla="*/ 940251 w 1503420"/>
              <a:gd name="connsiteY4" fmla="*/ 1601610 h 1601610"/>
              <a:gd name="connsiteX5" fmla="*/ 0 w 1503420"/>
              <a:gd name="connsiteY5" fmla="*/ 1295630 h 1601610"/>
              <a:gd name="connsiteX6" fmla="*/ 17714 w 1503420"/>
              <a:gd name="connsiteY6" fmla="*/ 1239560 h 1601610"/>
              <a:gd name="connsiteX7" fmla="*/ 685926 w 1503420"/>
              <a:gd name="connsiteY7" fmla="*/ 130224 h 1601610"/>
              <a:gd name="connsiteX8" fmla="*/ 817602 w 1503420"/>
              <a:gd name="connsiteY8" fmla="*/ 0 h 1601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3420" h="1601610">
                <a:moveTo>
                  <a:pt x="817602" y="0"/>
                </a:moveTo>
                <a:lnTo>
                  <a:pt x="1503420" y="705592"/>
                </a:lnTo>
                <a:lnTo>
                  <a:pt x="1447822" y="758278"/>
                </a:lnTo>
                <a:cubicBezTo>
                  <a:pt x="1231291" y="984247"/>
                  <a:pt x="1064164" y="1246634"/>
                  <a:pt x="960684" y="1533171"/>
                </a:cubicBezTo>
                <a:lnTo>
                  <a:pt x="940251" y="1601610"/>
                </a:lnTo>
                <a:lnTo>
                  <a:pt x="0" y="1295630"/>
                </a:lnTo>
                <a:lnTo>
                  <a:pt x="17714" y="1239560"/>
                </a:lnTo>
                <a:cubicBezTo>
                  <a:pt x="159659" y="829354"/>
                  <a:pt x="388909" y="453722"/>
                  <a:pt x="685926" y="130224"/>
                </a:cubicBezTo>
                <a:lnTo>
                  <a:pt x="817602"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a:t>
            </a:r>
          </a:p>
          <a:p>
            <a:pPr algn="ctr"/>
            <a:r>
              <a:rPr lang="en-GB" sz="1400" dirty="0"/>
              <a:t>geographer</a:t>
            </a:r>
          </a:p>
        </p:txBody>
      </p:sp>
      <p:sp>
        <p:nvSpPr>
          <p:cNvPr id="84" name="Freeform: Shape 83">
            <a:extLst>
              <a:ext uri="{FF2B5EF4-FFF2-40B4-BE49-F238E27FC236}">
                <a16:creationId xmlns:a16="http://schemas.microsoft.com/office/drawing/2014/main" id="{1D09A802-20EE-3F09-FDFD-2BD67257CA95}"/>
              </a:ext>
            </a:extLst>
          </p:cNvPr>
          <p:cNvSpPr/>
          <p:nvPr/>
        </p:nvSpPr>
        <p:spPr>
          <a:xfrm>
            <a:off x="8069490" y="1172804"/>
            <a:ext cx="1494134" cy="1555232"/>
          </a:xfrm>
          <a:custGeom>
            <a:avLst/>
            <a:gdLst>
              <a:gd name="connsiteX0" fmla="*/ 723012 w 1494134"/>
              <a:gd name="connsiteY0" fmla="*/ 0 h 1555232"/>
              <a:gd name="connsiteX1" fmla="*/ 838090 w 1494134"/>
              <a:gd name="connsiteY1" fmla="*/ 113810 h 1555232"/>
              <a:gd name="connsiteX2" fmla="*/ 1449019 w 1494134"/>
              <a:gd name="connsiteY2" fmla="*/ 1070973 h 1555232"/>
              <a:gd name="connsiteX3" fmla="*/ 1494134 w 1494134"/>
              <a:gd name="connsiteY3" fmla="*/ 1190822 h 1555232"/>
              <a:gd name="connsiteX4" fmla="*/ 574820 w 1494134"/>
              <a:gd name="connsiteY4" fmla="*/ 1555232 h 1555232"/>
              <a:gd name="connsiteX5" fmla="*/ 563332 w 1494134"/>
              <a:gd name="connsiteY5" fmla="*/ 1516756 h 1555232"/>
              <a:gd name="connsiteX6" fmla="*/ 76195 w 1494134"/>
              <a:gd name="connsiteY6" fmla="*/ 741864 h 1555232"/>
              <a:gd name="connsiteX7" fmla="*/ 0 w 1494134"/>
              <a:gd name="connsiteY7" fmla="*/ 669661 h 1555232"/>
              <a:gd name="connsiteX8" fmla="*/ 723012 w 1494134"/>
              <a:gd name="connsiteY8" fmla="*/ 0 h 1555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4134" h="1555232">
                <a:moveTo>
                  <a:pt x="723012" y="0"/>
                </a:moveTo>
                <a:lnTo>
                  <a:pt x="838090" y="113810"/>
                </a:lnTo>
                <a:cubicBezTo>
                  <a:pt x="1097981" y="396870"/>
                  <a:pt x="1305986" y="719846"/>
                  <a:pt x="1449019" y="1070973"/>
                </a:cubicBezTo>
                <a:lnTo>
                  <a:pt x="1494134" y="1190822"/>
                </a:lnTo>
                <a:lnTo>
                  <a:pt x="574820" y="1555232"/>
                </a:lnTo>
                <a:lnTo>
                  <a:pt x="563332" y="1516756"/>
                </a:lnTo>
                <a:cubicBezTo>
                  <a:pt x="459852" y="1230219"/>
                  <a:pt x="292725" y="967833"/>
                  <a:pt x="76195" y="741864"/>
                </a:cubicBezTo>
                <a:lnTo>
                  <a:pt x="0" y="669661"/>
                </a:lnTo>
                <a:lnTo>
                  <a:pt x="723012"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a:t>
            </a:r>
          </a:p>
          <a:p>
            <a:pPr algn="ctr"/>
            <a:r>
              <a:rPr lang="en-GB" sz="1400" dirty="0"/>
              <a:t>sports</a:t>
            </a:r>
          </a:p>
          <a:p>
            <a:pPr algn="ctr"/>
            <a:r>
              <a:rPr lang="en-GB" sz="1400" dirty="0"/>
              <a:t> person</a:t>
            </a:r>
          </a:p>
        </p:txBody>
      </p:sp>
      <p:sp>
        <p:nvSpPr>
          <p:cNvPr id="83" name="Freeform: Shape 82">
            <a:extLst>
              <a:ext uri="{FF2B5EF4-FFF2-40B4-BE49-F238E27FC236}">
                <a16:creationId xmlns:a16="http://schemas.microsoft.com/office/drawing/2014/main" id="{8EDA3B9A-2FF6-3474-E757-39A793C88B45}"/>
              </a:ext>
            </a:extLst>
          </p:cNvPr>
          <p:cNvSpPr/>
          <p:nvPr/>
        </p:nvSpPr>
        <p:spPr>
          <a:xfrm>
            <a:off x="8058644" y="1822663"/>
            <a:ext cx="10847" cy="10940"/>
          </a:xfrm>
          <a:custGeom>
            <a:avLst/>
            <a:gdLst>
              <a:gd name="connsiteX0" fmla="*/ 0 w 10847"/>
              <a:gd name="connsiteY0" fmla="*/ 0 h 10940"/>
              <a:gd name="connsiteX1" fmla="*/ 10847 w 10847"/>
              <a:gd name="connsiteY1" fmla="*/ 10278 h 10940"/>
              <a:gd name="connsiteX2" fmla="*/ 10133 w 10847"/>
              <a:gd name="connsiteY2" fmla="*/ 10940 h 10940"/>
              <a:gd name="connsiteX3" fmla="*/ 0 w 10847"/>
              <a:gd name="connsiteY3" fmla="*/ 0 h 10940"/>
            </a:gdLst>
            <a:ahLst/>
            <a:cxnLst>
              <a:cxn ang="0">
                <a:pos x="connsiteX0" y="connsiteY0"/>
              </a:cxn>
              <a:cxn ang="0">
                <a:pos x="connsiteX1" y="connsiteY1"/>
              </a:cxn>
              <a:cxn ang="0">
                <a:pos x="connsiteX2" y="connsiteY2"/>
              </a:cxn>
              <a:cxn ang="0">
                <a:pos x="connsiteX3" y="connsiteY3"/>
              </a:cxn>
            </a:cxnLst>
            <a:rect l="l" t="t" r="r" b="b"/>
            <a:pathLst>
              <a:path w="10847" h="10940">
                <a:moveTo>
                  <a:pt x="0" y="0"/>
                </a:moveTo>
                <a:lnTo>
                  <a:pt x="10847" y="10278"/>
                </a:lnTo>
                <a:lnTo>
                  <a:pt x="10133" y="10940"/>
                </a:lnTo>
                <a:lnTo>
                  <a:pt x="0" y="0"/>
                </a:lnTo>
                <a:close/>
              </a:path>
            </a:pathLst>
          </a:cu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p>
        </p:txBody>
      </p:sp>
      <p:sp>
        <p:nvSpPr>
          <p:cNvPr id="82" name="Freeform: Shape 81">
            <a:extLst>
              <a:ext uri="{FF2B5EF4-FFF2-40B4-BE49-F238E27FC236}">
                <a16:creationId xmlns:a16="http://schemas.microsoft.com/office/drawing/2014/main" id="{9BA87ECA-616B-9CA9-0FE8-71C2EB264BA9}"/>
              </a:ext>
            </a:extLst>
          </p:cNvPr>
          <p:cNvSpPr/>
          <p:nvPr/>
        </p:nvSpPr>
        <p:spPr>
          <a:xfrm>
            <a:off x="4946511" y="2135650"/>
            <a:ext cx="2280199" cy="2286000"/>
          </a:xfrm>
          <a:custGeom>
            <a:avLst/>
            <a:gdLst>
              <a:gd name="connsiteX0" fmla="*/ 1357605 w 2715209"/>
              <a:gd name="connsiteY0" fmla="*/ 0 h 2286000"/>
              <a:gd name="connsiteX1" fmla="*/ 2715209 w 2715209"/>
              <a:gd name="connsiteY1" fmla="*/ 1143000 h 2286000"/>
              <a:gd name="connsiteX2" fmla="*/ 1357604 w 2715209"/>
              <a:gd name="connsiteY2" fmla="*/ 2286000 h 2286000"/>
              <a:gd name="connsiteX3" fmla="*/ 0 w 2715209"/>
              <a:gd name="connsiteY3" fmla="*/ 1143001 h 2286000"/>
              <a:gd name="connsiteX4" fmla="*/ 1357605 w 2715209"/>
              <a:gd name="connsiteY4" fmla="*/ 0 h 228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5209" h="2286000">
                <a:moveTo>
                  <a:pt x="1357605" y="0"/>
                </a:moveTo>
                <a:cubicBezTo>
                  <a:pt x="2107389" y="0"/>
                  <a:pt x="2715210" y="511740"/>
                  <a:pt x="2715209" y="1143000"/>
                </a:cubicBezTo>
                <a:cubicBezTo>
                  <a:pt x="2715209" y="1774261"/>
                  <a:pt x="2107389" y="2286001"/>
                  <a:pt x="1357604" y="2286000"/>
                </a:cubicBezTo>
                <a:cubicBezTo>
                  <a:pt x="607820" y="2286000"/>
                  <a:pt x="0" y="1774262"/>
                  <a:pt x="0" y="1143001"/>
                </a:cubicBezTo>
                <a:cubicBezTo>
                  <a:pt x="0" y="511739"/>
                  <a:pt x="607819" y="1"/>
                  <a:pt x="1357605" y="0"/>
                </a:cubicBez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p>
        </p:txBody>
      </p:sp>
      <p:sp>
        <p:nvSpPr>
          <p:cNvPr id="81" name="Freeform: Shape 80">
            <a:extLst>
              <a:ext uri="{FF2B5EF4-FFF2-40B4-BE49-F238E27FC236}">
                <a16:creationId xmlns:a16="http://schemas.microsoft.com/office/drawing/2014/main" id="{ABF26FE4-15E6-5BDB-C3BC-713A9A79EB96}"/>
              </a:ext>
            </a:extLst>
          </p:cNvPr>
          <p:cNvSpPr/>
          <p:nvPr/>
        </p:nvSpPr>
        <p:spPr>
          <a:xfrm>
            <a:off x="8657439" y="2397118"/>
            <a:ext cx="1082163" cy="1617538"/>
          </a:xfrm>
          <a:custGeom>
            <a:avLst/>
            <a:gdLst>
              <a:gd name="connsiteX0" fmla="*/ 921734 w 1082163"/>
              <a:gd name="connsiteY0" fmla="*/ 0 h 1617538"/>
              <a:gd name="connsiteX1" fmla="*/ 967454 w 1082163"/>
              <a:gd name="connsiteY1" fmla="*/ 144719 h 1617538"/>
              <a:gd name="connsiteX2" fmla="*/ 1082163 w 1082163"/>
              <a:gd name="connsiteY2" fmla="*/ 963204 h 1617538"/>
              <a:gd name="connsiteX3" fmla="*/ 1040181 w 1082163"/>
              <a:gd name="connsiteY3" fmla="*/ 1461961 h 1617538"/>
              <a:gd name="connsiteX4" fmla="*/ 1009272 w 1082163"/>
              <a:gd name="connsiteY4" fmla="*/ 1617538 h 1617538"/>
              <a:gd name="connsiteX5" fmla="*/ 41082 w 1082163"/>
              <a:gd name="connsiteY5" fmla="*/ 1422883 h 1617538"/>
              <a:gd name="connsiteX6" fmla="*/ 81090 w 1082163"/>
              <a:gd name="connsiteY6" fmla="*/ 1197105 h 1617538"/>
              <a:gd name="connsiteX7" fmla="*/ 94803 w 1082163"/>
              <a:gd name="connsiteY7" fmla="*/ 963203 h 1617538"/>
              <a:gd name="connsiteX8" fmla="*/ 40839 w 1082163"/>
              <a:gd name="connsiteY8" fmla="*/ 502156 h 1617538"/>
              <a:gd name="connsiteX9" fmla="*/ 0 w 1082163"/>
              <a:gd name="connsiteY9" fmla="*/ 365367 h 1617538"/>
              <a:gd name="connsiteX10" fmla="*/ 921734 w 1082163"/>
              <a:gd name="connsiteY10" fmla="*/ 0 h 1617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2163" h="1617538">
                <a:moveTo>
                  <a:pt x="921734" y="0"/>
                </a:moveTo>
                <a:lnTo>
                  <a:pt x="967454" y="144719"/>
                </a:lnTo>
                <a:cubicBezTo>
                  <a:pt x="1042337" y="406328"/>
                  <a:pt x="1082164" y="680585"/>
                  <a:pt x="1082163" y="963204"/>
                </a:cubicBezTo>
                <a:cubicBezTo>
                  <a:pt x="1082164" y="1132775"/>
                  <a:pt x="1067826" y="1299336"/>
                  <a:pt x="1040181" y="1461961"/>
                </a:cubicBezTo>
                <a:lnTo>
                  <a:pt x="1009272" y="1617538"/>
                </a:lnTo>
                <a:lnTo>
                  <a:pt x="41082" y="1422883"/>
                </a:lnTo>
                <a:lnTo>
                  <a:pt x="81090" y="1197105"/>
                </a:lnTo>
                <a:cubicBezTo>
                  <a:pt x="90158" y="1120201"/>
                  <a:pt x="94804" y="1042170"/>
                  <a:pt x="94803" y="963203"/>
                </a:cubicBezTo>
                <a:cubicBezTo>
                  <a:pt x="94803" y="805273"/>
                  <a:pt x="76222" y="651078"/>
                  <a:pt x="40839" y="502156"/>
                </a:cubicBezTo>
                <a:lnTo>
                  <a:pt x="0" y="365367"/>
                </a:lnTo>
                <a:lnTo>
                  <a:pt x="921734"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reader and writer or English</a:t>
            </a:r>
          </a:p>
        </p:txBody>
      </p:sp>
      <p:sp>
        <p:nvSpPr>
          <p:cNvPr id="80" name="Freeform: Shape 79">
            <a:extLst>
              <a:ext uri="{FF2B5EF4-FFF2-40B4-BE49-F238E27FC236}">
                <a16:creationId xmlns:a16="http://schemas.microsoft.com/office/drawing/2014/main" id="{5A81656D-DE45-7B8E-10B0-31EC90E4A98E}"/>
              </a:ext>
            </a:extLst>
          </p:cNvPr>
          <p:cNvSpPr/>
          <p:nvPr/>
        </p:nvSpPr>
        <p:spPr>
          <a:xfrm>
            <a:off x="2452394" y="2486092"/>
            <a:ext cx="1073263" cy="1580412"/>
          </a:xfrm>
          <a:custGeom>
            <a:avLst/>
            <a:gdLst>
              <a:gd name="connsiteX0" fmla="*/ 132321 w 1073263"/>
              <a:gd name="connsiteY0" fmla="*/ 0 h 1580412"/>
              <a:gd name="connsiteX1" fmla="*/ 1073263 w 1073263"/>
              <a:gd name="connsiteY1" fmla="*/ 306204 h 1580412"/>
              <a:gd name="connsiteX2" fmla="*/ 1041324 w 1073263"/>
              <a:gd name="connsiteY2" fmla="*/ 413182 h 1580412"/>
              <a:gd name="connsiteX3" fmla="*/ 987360 w 1073263"/>
              <a:gd name="connsiteY3" fmla="*/ 874230 h 1580412"/>
              <a:gd name="connsiteX4" fmla="*/ 1041325 w 1073263"/>
              <a:gd name="connsiteY4" fmla="*/ 1335278 h 1580412"/>
              <a:gd name="connsiteX5" fmla="*/ 1052832 w 1073263"/>
              <a:gd name="connsiteY5" fmla="*/ 1373821 h 1580412"/>
              <a:gd name="connsiteX6" fmla="*/ 85874 w 1073263"/>
              <a:gd name="connsiteY6" fmla="*/ 1580412 h 1580412"/>
              <a:gd name="connsiteX7" fmla="*/ 74025 w 1073263"/>
              <a:gd name="connsiteY7" fmla="*/ 1534266 h 1580412"/>
              <a:gd name="connsiteX8" fmla="*/ 0 w 1073263"/>
              <a:gd name="connsiteY8" fmla="*/ 874230 h 1580412"/>
              <a:gd name="connsiteX9" fmla="*/ 114710 w 1073263"/>
              <a:gd name="connsiteY9" fmla="*/ 55745 h 1580412"/>
              <a:gd name="connsiteX10" fmla="*/ 132321 w 1073263"/>
              <a:gd name="connsiteY10" fmla="*/ 0 h 1580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73263" h="1580412">
                <a:moveTo>
                  <a:pt x="132321" y="0"/>
                </a:moveTo>
                <a:lnTo>
                  <a:pt x="1073263" y="306204"/>
                </a:lnTo>
                <a:lnTo>
                  <a:pt x="1041324" y="413182"/>
                </a:lnTo>
                <a:cubicBezTo>
                  <a:pt x="1005942" y="562104"/>
                  <a:pt x="987359" y="716298"/>
                  <a:pt x="987360" y="874230"/>
                </a:cubicBezTo>
                <a:cubicBezTo>
                  <a:pt x="987360" y="1032162"/>
                  <a:pt x="1005942" y="1186356"/>
                  <a:pt x="1041325" y="1335278"/>
                </a:cubicBezTo>
                <a:lnTo>
                  <a:pt x="1052832" y="1373821"/>
                </a:lnTo>
                <a:lnTo>
                  <a:pt x="85874" y="1580412"/>
                </a:lnTo>
                <a:lnTo>
                  <a:pt x="74025" y="1534266"/>
                </a:lnTo>
                <a:cubicBezTo>
                  <a:pt x="25489" y="1321069"/>
                  <a:pt x="0" y="1100325"/>
                  <a:pt x="0" y="874230"/>
                </a:cubicBezTo>
                <a:cubicBezTo>
                  <a:pt x="0" y="591612"/>
                  <a:pt x="39826" y="317355"/>
                  <a:pt x="114710" y="55745"/>
                </a:cubicBezTo>
                <a:lnTo>
                  <a:pt x="132321"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a:t>
            </a:r>
          </a:p>
          <a:p>
            <a:pPr algn="ctr"/>
            <a:r>
              <a:rPr lang="en-GB" sz="1400" dirty="0"/>
              <a:t>scientist</a:t>
            </a:r>
          </a:p>
        </p:txBody>
      </p:sp>
      <p:sp>
        <p:nvSpPr>
          <p:cNvPr id="79" name="Freeform: Shape 78">
            <a:extLst>
              <a:ext uri="{FF2B5EF4-FFF2-40B4-BE49-F238E27FC236}">
                <a16:creationId xmlns:a16="http://schemas.microsoft.com/office/drawing/2014/main" id="{BD3F69C0-5F5C-8794-DDFD-AEC8581FFA6E}"/>
              </a:ext>
            </a:extLst>
          </p:cNvPr>
          <p:cNvSpPr/>
          <p:nvPr/>
        </p:nvSpPr>
        <p:spPr>
          <a:xfrm>
            <a:off x="8212727" y="3864026"/>
            <a:ext cx="1442911" cy="1507984"/>
          </a:xfrm>
          <a:custGeom>
            <a:avLst/>
            <a:gdLst>
              <a:gd name="connsiteX0" fmla="*/ 472815 w 1442911"/>
              <a:gd name="connsiteY0" fmla="*/ 0 h 1507984"/>
              <a:gd name="connsiteX1" fmla="*/ 1442911 w 1442911"/>
              <a:gd name="connsiteY1" fmla="*/ 195039 h 1507984"/>
              <a:gd name="connsiteX2" fmla="*/ 1412165 w 1442911"/>
              <a:gd name="connsiteY2" fmla="*/ 314781 h 1507984"/>
              <a:gd name="connsiteX3" fmla="*/ 904605 w 1442911"/>
              <a:gd name="connsiteY3" fmla="*/ 1327406 h 1507984"/>
              <a:gd name="connsiteX4" fmla="*/ 754374 w 1442911"/>
              <a:gd name="connsiteY4" fmla="*/ 1507984 h 1507984"/>
              <a:gd name="connsiteX5" fmla="*/ 0 w 1442911"/>
              <a:gd name="connsiteY5" fmla="*/ 874262 h 1507984"/>
              <a:gd name="connsiteX6" fmla="*/ 85870 w 1442911"/>
              <a:gd name="connsiteY6" fmla="*/ 775362 h 1507984"/>
              <a:gd name="connsiteX7" fmla="*/ 420096 w 1442911"/>
              <a:gd name="connsiteY7" fmla="*/ 176584 h 1507984"/>
              <a:gd name="connsiteX8" fmla="*/ 472815 w 1442911"/>
              <a:gd name="connsiteY8" fmla="*/ 0 h 1507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2911" h="1507984">
                <a:moveTo>
                  <a:pt x="472815" y="0"/>
                </a:moveTo>
                <a:lnTo>
                  <a:pt x="1442911" y="195039"/>
                </a:lnTo>
                <a:lnTo>
                  <a:pt x="1412165" y="314781"/>
                </a:lnTo>
                <a:cubicBezTo>
                  <a:pt x="1307328" y="681034"/>
                  <a:pt x="1133777" y="1022496"/>
                  <a:pt x="904605" y="1327406"/>
                </a:cubicBezTo>
                <a:lnTo>
                  <a:pt x="754374" y="1507984"/>
                </a:lnTo>
                <a:lnTo>
                  <a:pt x="0" y="874262"/>
                </a:lnTo>
                <a:lnTo>
                  <a:pt x="85870" y="775362"/>
                </a:lnTo>
                <a:cubicBezTo>
                  <a:pt x="229074" y="592804"/>
                  <a:pt x="342485" y="391487"/>
                  <a:pt x="420096" y="176584"/>
                </a:cubicBezTo>
                <a:lnTo>
                  <a:pt x="472815"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a:t>
            </a:r>
          </a:p>
          <a:p>
            <a:pPr algn="ctr"/>
            <a:r>
              <a:rPr lang="en-GB" sz="1400" dirty="0"/>
              <a:t>performer</a:t>
            </a:r>
          </a:p>
        </p:txBody>
      </p:sp>
      <p:sp>
        <p:nvSpPr>
          <p:cNvPr id="78" name="Freeform: Shape 77">
            <a:extLst>
              <a:ext uri="{FF2B5EF4-FFF2-40B4-BE49-F238E27FC236}">
                <a16:creationId xmlns:a16="http://schemas.microsoft.com/office/drawing/2014/main" id="{52AEF9C0-01E6-E718-3AAF-4A8E5F5D45AF}"/>
              </a:ext>
            </a:extLst>
          </p:cNvPr>
          <p:cNvSpPr/>
          <p:nvPr/>
        </p:nvSpPr>
        <p:spPr>
          <a:xfrm>
            <a:off x="2549646" y="3903861"/>
            <a:ext cx="1455524" cy="1530477"/>
          </a:xfrm>
          <a:custGeom>
            <a:avLst/>
            <a:gdLst>
              <a:gd name="connsiteX0" fmla="*/ 968699 w 1455524"/>
              <a:gd name="connsiteY0" fmla="*/ 0 h 1530477"/>
              <a:gd name="connsiteX1" fmla="*/ 1009525 w 1455524"/>
              <a:gd name="connsiteY1" fmla="*/ 136748 h 1530477"/>
              <a:gd name="connsiteX2" fmla="*/ 1343751 w 1455524"/>
              <a:gd name="connsiteY2" fmla="*/ 735527 h 1530477"/>
              <a:gd name="connsiteX3" fmla="*/ 1455524 w 1455524"/>
              <a:gd name="connsiteY3" fmla="*/ 864258 h 1530477"/>
              <a:gd name="connsiteX4" fmla="*/ 727100 w 1455524"/>
              <a:gd name="connsiteY4" fmla="*/ 1530477 h 1530477"/>
              <a:gd name="connsiteX5" fmla="*/ 525017 w 1455524"/>
              <a:gd name="connsiteY5" fmla="*/ 1287570 h 1530477"/>
              <a:gd name="connsiteX6" fmla="*/ 17457 w 1455524"/>
              <a:gd name="connsiteY6" fmla="*/ 274946 h 1530477"/>
              <a:gd name="connsiteX7" fmla="*/ 0 w 1455524"/>
              <a:gd name="connsiteY7" fmla="*/ 206963 h 1530477"/>
              <a:gd name="connsiteX8" fmla="*/ 968699 w 1455524"/>
              <a:gd name="connsiteY8" fmla="*/ 0 h 1530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5524" h="1530477">
                <a:moveTo>
                  <a:pt x="968699" y="0"/>
                </a:moveTo>
                <a:lnTo>
                  <a:pt x="1009525" y="136748"/>
                </a:lnTo>
                <a:cubicBezTo>
                  <a:pt x="1087136" y="351651"/>
                  <a:pt x="1200548" y="552969"/>
                  <a:pt x="1343751" y="735527"/>
                </a:cubicBezTo>
                <a:lnTo>
                  <a:pt x="1455524" y="864258"/>
                </a:lnTo>
                <a:lnTo>
                  <a:pt x="727100" y="1530477"/>
                </a:lnTo>
                <a:lnTo>
                  <a:pt x="525017" y="1287570"/>
                </a:lnTo>
                <a:cubicBezTo>
                  <a:pt x="295843" y="982661"/>
                  <a:pt x="122294" y="641199"/>
                  <a:pt x="17457" y="274946"/>
                </a:cubicBezTo>
                <a:lnTo>
                  <a:pt x="0" y="206963"/>
                </a:lnTo>
                <a:lnTo>
                  <a:pt x="968699"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an</a:t>
            </a:r>
          </a:p>
          <a:p>
            <a:pPr algn="ctr"/>
            <a:r>
              <a:rPr lang="en-GB" sz="1400" dirty="0"/>
              <a:t>artist</a:t>
            </a:r>
          </a:p>
        </p:txBody>
      </p:sp>
      <p:sp>
        <p:nvSpPr>
          <p:cNvPr id="77" name="Freeform: Shape 76">
            <a:extLst>
              <a:ext uri="{FF2B5EF4-FFF2-40B4-BE49-F238E27FC236}">
                <a16:creationId xmlns:a16="http://schemas.microsoft.com/office/drawing/2014/main" id="{34E6421F-BCF2-BFC0-27D1-12E7A3AED2DE}"/>
              </a:ext>
            </a:extLst>
          </p:cNvPr>
          <p:cNvSpPr/>
          <p:nvPr/>
        </p:nvSpPr>
        <p:spPr>
          <a:xfrm>
            <a:off x="7297841" y="4772816"/>
            <a:ext cx="1640018" cy="1509199"/>
          </a:xfrm>
          <a:custGeom>
            <a:avLst/>
            <a:gdLst>
              <a:gd name="connsiteX0" fmla="*/ 884906 w 1640018"/>
              <a:gd name="connsiteY0" fmla="*/ 0 h 1509199"/>
              <a:gd name="connsiteX1" fmla="*/ 1640018 w 1640018"/>
              <a:gd name="connsiteY1" fmla="*/ 634343 h 1509199"/>
              <a:gd name="connsiteX2" fmla="*/ 1609737 w 1640018"/>
              <a:gd name="connsiteY2" fmla="*/ 670741 h 1509199"/>
              <a:gd name="connsiteX3" fmla="*/ 534914 w 1640018"/>
              <a:gd name="connsiteY3" fmla="*/ 1467273 h 1509199"/>
              <a:gd name="connsiteX4" fmla="*/ 438086 w 1640018"/>
              <a:gd name="connsiteY4" fmla="*/ 1509199 h 1509199"/>
              <a:gd name="connsiteX5" fmla="*/ 0 w 1640018"/>
              <a:gd name="connsiteY5" fmla="*/ 625749 h 1509199"/>
              <a:gd name="connsiteX6" fmla="*/ 64280 w 1640018"/>
              <a:gd name="connsiteY6" fmla="*/ 599081 h 1509199"/>
              <a:gd name="connsiteX7" fmla="*/ 847843 w 1640018"/>
              <a:gd name="connsiteY7" fmla="*/ 42686 h 1509199"/>
              <a:gd name="connsiteX8" fmla="*/ 884906 w 1640018"/>
              <a:gd name="connsiteY8" fmla="*/ 0 h 1509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0018" h="1509199">
                <a:moveTo>
                  <a:pt x="884906" y="0"/>
                </a:moveTo>
                <a:lnTo>
                  <a:pt x="1640018" y="634343"/>
                </a:lnTo>
                <a:lnTo>
                  <a:pt x="1609737" y="670741"/>
                </a:lnTo>
                <a:cubicBezTo>
                  <a:pt x="1312719" y="994238"/>
                  <a:pt x="947933" y="1265601"/>
                  <a:pt x="534914" y="1467273"/>
                </a:cubicBezTo>
                <a:lnTo>
                  <a:pt x="438086" y="1509199"/>
                </a:lnTo>
                <a:lnTo>
                  <a:pt x="0" y="625749"/>
                </a:lnTo>
                <a:lnTo>
                  <a:pt x="64280" y="599081"/>
                </a:lnTo>
                <a:cubicBezTo>
                  <a:pt x="365377" y="458209"/>
                  <a:pt x="631312" y="268657"/>
                  <a:pt x="847843" y="42686"/>
                </a:cubicBezTo>
                <a:lnTo>
                  <a:pt x="884906"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good </a:t>
            </a:r>
          </a:p>
          <a:p>
            <a:pPr algn="ctr"/>
            <a:r>
              <a:rPr lang="en-GB" sz="1400" dirty="0"/>
              <a:t>citizen</a:t>
            </a:r>
          </a:p>
        </p:txBody>
      </p:sp>
      <p:sp>
        <p:nvSpPr>
          <p:cNvPr id="76" name="Freeform: Shape 75">
            <a:extLst>
              <a:ext uri="{FF2B5EF4-FFF2-40B4-BE49-F238E27FC236}">
                <a16:creationId xmlns:a16="http://schemas.microsoft.com/office/drawing/2014/main" id="{47ECB18C-AB2A-6F34-865E-861BD7834139}"/>
              </a:ext>
            </a:extLst>
          </p:cNvPr>
          <p:cNvSpPr/>
          <p:nvPr/>
        </p:nvSpPr>
        <p:spPr>
          <a:xfrm>
            <a:off x="3308436" y="4802654"/>
            <a:ext cx="1605005" cy="1499378"/>
          </a:xfrm>
          <a:custGeom>
            <a:avLst/>
            <a:gdLst>
              <a:gd name="connsiteX0" fmla="*/ 726719 w 1605005"/>
              <a:gd name="connsiteY0" fmla="*/ 0 h 1499378"/>
              <a:gd name="connsiteX1" fmla="*/ 737874 w 1605005"/>
              <a:gd name="connsiteY1" fmla="*/ 12848 h 1499378"/>
              <a:gd name="connsiteX2" fmla="*/ 1521436 w 1605005"/>
              <a:gd name="connsiteY2" fmla="*/ 569242 h 1499378"/>
              <a:gd name="connsiteX3" fmla="*/ 1605005 w 1605005"/>
              <a:gd name="connsiteY3" fmla="*/ 603913 h 1499378"/>
              <a:gd name="connsiteX4" fmla="*/ 1193862 w 1605005"/>
              <a:gd name="connsiteY4" fmla="*/ 1499378 h 1499378"/>
              <a:gd name="connsiteX5" fmla="*/ 1050802 w 1605005"/>
              <a:gd name="connsiteY5" fmla="*/ 1437434 h 1499378"/>
              <a:gd name="connsiteX6" fmla="*/ 211144 w 1605005"/>
              <a:gd name="connsiteY6" fmla="*/ 873474 h 1499378"/>
              <a:gd name="connsiteX7" fmla="*/ 0 w 1605005"/>
              <a:gd name="connsiteY7" fmla="*/ 664659 h 1499378"/>
              <a:gd name="connsiteX8" fmla="*/ 726719 w 1605005"/>
              <a:gd name="connsiteY8" fmla="*/ 0 h 1499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005" h="1499378">
                <a:moveTo>
                  <a:pt x="726719" y="0"/>
                </a:moveTo>
                <a:lnTo>
                  <a:pt x="737874" y="12848"/>
                </a:lnTo>
                <a:cubicBezTo>
                  <a:pt x="954405" y="238818"/>
                  <a:pt x="1220340" y="428371"/>
                  <a:pt x="1521436" y="569242"/>
                </a:cubicBezTo>
                <a:lnTo>
                  <a:pt x="1605005" y="603913"/>
                </a:lnTo>
                <a:lnTo>
                  <a:pt x="1193862" y="1499378"/>
                </a:lnTo>
                <a:lnTo>
                  <a:pt x="1050802" y="1437434"/>
                </a:lnTo>
                <a:cubicBezTo>
                  <a:pt x="741038" y="1286181"/>
                  <a:pt x="458404" y="1095726"/>
                  <a:pt x="211144" y="873474"/>
                </a:cubicBezTo>
                <a:lnTo>
                  <a:pt x="0" y="664659"/>
                </a:lnTo>
                <a:lnTo>
                  <a:pt x="726719"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 </a:t>
            </a:r>
          </a:p>
          <a:p>
            <a:pPr algn="ctr"/>
            <a:r>
              <a:rPr lang="en-GB" sz="1400" dirty="0"/>
              <a:t>musician</a:t>
            </a:r>
          </a:p>
        </p:txBody>
      </p:sp>
      <p:sp>
        <p:nvSpPr>
          <p:cNvPr id="75" name="Freeform: Shape 74">
            <a:extLst>
              <a:ext uri="{FF2B5EF4-FFF2-40B4-BE49-F238E27FC236}">
                <a16:creationId xmlns:a16="http://schemas.microsoft.com/office/drawing/2014/main" id="{416DDBEA-D8AF-A911-A231-9849A14D1179}"/>
              </a:ext>
            </a:extLst>
          </p:cNvPr>
          <p:cNvSpPr/>
          <p:nvPr/>
        </p:nvSpPr>
        <p:spPr>
          <a:xfrm>
            <a:off x="6141716" y="5416123"/>
            <a:ext cx="1552201" cy="1218205"/>
          </a:xfrm>
          <a:custGeom>
            <a:avLst/>
            <a:gdLst>
              <a:gd name="connsiteX0" fmla="*/ 1113802 w 1552201"/>
              <a:gd name="connsiteY0" fmla="*/ 0 h 1218205"/>
              <a:gd name="connsiteX1" fmla="*/ 1552201 w 1552201"/>
              <a:gd name="connsiteY1" fmla="*/ 884081 h 1218205"/>
              <a:gd name="connsiteX2" fmla="*/ 1372536 w 1552201"/>
              <a:gd name="connsiteY2" fmla="*/ 961875 h 1218205"/>
              <a:gd name="connsiteX3" fmla="*/ 141780 w 1552201"/>
              <a:gd name="connsiteY3" fmla="*/ 1214983 h 1218205"/>
              <a:gd name="connsiteX4" fmla="*/ 0 w 1552201"/>
              <a:gd name="connsiteY4" fmla="*/ 1218205 h 1218205"/>
              <a:gd name="connsiteX5" fmla="*/ 1 w 1552201"/>
              <a:gd name="connsiteY5" fmla="*/ 229894 h 1218205"/>
              <a:gd name="connsiteX6" fmla="*/ 225867 w 1552201"/>
              <a:gd name="connsiteY6" fmla="*/ 220072 h 1218205"/>
              <a:gd name="connsiteX7" fmla="*/ 988211 w 1552201"/>
              <a:gd name="connsiteY7" fmla="*/ 52105 h 1218205"/>
              <a:gd name="connsiteX8" fmla="*/ 1113802 w 1552201"/>
              <a:gd name="connsiteY8" fmla="*/ 0 h 1218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2201" h="1218205">
                <a:moveTo>
                  <a:pt x="1113802" y="0"/>
                </a:moveTo>
                <a:lnTo>
                  <a:pt x="1552201" y="884081"/>
                </a:lnTo>
                <a:lnTo>
                  <a:pt x="1372536" y="961875"/>
                </a:lnTo>
                <a:cubicBezTo>
                  <a:pt x="991111" y="1106885"/>
                  <a:pt x="576497" y="1195176"/>
                  <a:pt x="141780" y="1214983"/>
                </a:cubicBezTo>
                <a:lnTo>
                  <a:pt x="0" y="1218205"/>
                </a:lnTo>
                <a:lnTo>
                  <a:pt x="1" y="229894"/>
                </a:lnTo>
                <a:lnTo>
                  <a:pt x="225867" y="220072"/>
                </a:lnTo>
                <a:cubicBezTo>
                  <a:pt x="493752" y="196642"/>
                  <a:pt x="749869" y="138928"/>
                  <a:pt x="988211" y="52105"/>
                </a:cubicBezTo>
                <a:lnTo>
                  <a:pt x="1113802"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understand</a:t>
            </a:r>
          </a:p>
          <a:p>
            <a:pPr algn="ctr"/>
            <a:r>
              <a:rPr lang="en-GB" sz="1400" dirty="0"/>
              <a:t>different</a:t>
            </a:r>
          </a:p>
          <a:p>
            <a:pPr algn="ctr"/>
            <a:r>
              <a:rPr lang="en-GB" sz="1400" dirty="0"/>
              <a:t>religions</a:t>
            </a:r>
          </a:p>
        </p:txBody>
      </p:sp>
      <p:sp>
        <p:nvSpPr>
          <p:cNvPr id="74" name="Freeform: Shape 73">
            <a:extLst>
              <a:ext uri="{FF2B5EF4-FFF2-40B4-BE49-F238E27FC236}">
                <a16:creationId xmlns:a16="http://schemas.microsoft.com/office/drawing/2014/main" id="{49D2E676-4C64-6C62-40D7-80BA557A0B64}"/>
              </a:ext>
            </a:extLst>
          </p:cNvPr>
          <p:cNvSpPr/>
          <p:nvPr/>
        </p:nvSpPr>
        <p:spPr>
          <a:xfrm>
            <a:off x="4544264" y="5424098"/>
            <a:ext cx="1551734" cy="1211269"/>
          </a:xfrm>
          <a:custGeom>
            <a:avLst/>
            <a:gdLst>
              <a:gd name="connsiteX0" fmla="*/ 411435 w 1551734"/>
              <a:gd name="connsiteY0" fmla="*/ 0 h 1211269"/>
              <a:gd name="connsiteX1" fmla="*/ 517803 w 1551734"/>
              <a:gd name="connsiteY1" fmla="*/ 44130 h 1211269"/>
              <a:gd name="connsiteX2" fmla="*/ 1551734 w 1551734"/>
              <a:gd name="connsiteY2" fmla="*/ 223908 h 1211269"/>
              <a:gd name="connsiteX3" fmla="*/ 1551733 w 1551734"/>
              <a:gd name="connsiteY3" fmla="*/ 1211269 h 1211269"/>
              <a:gd name="connsiteX4" fmla="*/ 133478 w 1551734"/>
              <a:gd name="connsiteY4" fmla="*/ 953900 h 1211269"/>
              <a:gd name="connsiteX5" fmla="*/ 0 w 1551734"/>
              <a:gd name="connsiteY5" fmla="*/ 896104 h 1211269"/>
              <a:gd name="connsiteX6" fmla="*/ 411435 w 1551734"/>
              <a:gd name="connsiteY6" fmla="*/ 0 h 1211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1734" h="1211269">
                <a:moveTo>
                  <a:pt x="411435" y="0"/>
                </a:moveTo>
                <a:lnTo>
                  <a:pt x="517803" y="44130"/>
                </a:lnTo>
                <a:cubicBezTo>
                  <a:pt x="835591" y="159893"/>
                  <a:pt x="1184982" y="223908"/>
                  <a:pt x="1551734" y="223908"/>
                </a:cubicBezTo>
                <a:lnTo>
                  <a:pt x="1551733" y="1211269"/>
                </a:lnTo>
                <a:cubicBezTo>
                  <a:pt x="1048656" y="1211269"/>
                  <a:pt x="569393" y="1119626"/>
                  <a:pt x="133478" y="953900"/>
                </a:cubicBezTo>
                <a:lnTo>
                  <a:pt x="0" y="896104"/>
                </a:lnTo>
                <a:lnTo>
                  <a:pt x="411435" y="0"/>
                </a:ln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GB" sz="1400" dirty="0"/>
              <a:t>I am a</a:t>
            </a:r>
          </a:p>
          <a:p>
            <a:pPr algn="ctr"/>
            <a:r>
              <a:rPr lang="en-GB" sz="1400" dirty="0"/>
              <a:t>designer and maker</a:t>
            </a:r>
          </a:p>
        </p:txBody>
      </p:sp>
      <p:pic>
        <p:nvPicPr>
          <p:cNvPr id="94" name="Picture 93" descr="Logo&#10;&#10;Description automatically generated">
            <a:extLst>
              <a:ext uri="{FF2B5EF4-FFF2-40B4-BE49-F238E27FC236}">
                <a16:creationId xmlns:a16="http://schemas.microsoft.com/office/drawing/2014/main" id="{879E3AEB-9F00-8A5C-9F39-C8C238E487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9925" y="2231330"/>
            <a:ext cx="2055467" cy="2079839"/>
          </a:xfrm>
          <a:prstGeom prst="rect">
            <a:avLst/>
          </a:prstGeom>
        </p:spPr>
      </p:pic>
      <p:pic>
        <p:nvPicPr>
          <p:cNvPr id="96" name="Picture 95" descr="A picture containing toy, doll, vector graphics&#10;&#10;Description automatically generated">
            <a:extLst>
              <a:ext uri="{FF2B5EF4-FFF2-40B4-BE49-F238E27FC236}">
                <a16:creationId xmlns:a16="http://schemas.microsoft.com/office/drawing/2014/main" id="{78D7192C-5425-529E-E6D0-EE1F4BB0278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5844588" y="4517330"/>
            <a:ext cx="663420" cy="973782"/>
          </a:xfrm>
          <a:prstGeom prst="rect">
            <a:avLst/>
          </a:prstGeom>
        </p:spPr>
      </p:pic>
      <p:pic>
        <p:nvPicPr>
          <p:cNvPr id="98" name="Picture 97" descr="A picture containing text&#10;&#10;Description automatically generated">
            <a:extLst>
              <a:ext uri="{FF2B5EF4-FFF2-40B4-BE49-F238E27FC236}">
                <a16:creationId xmlns:a16="http://schemas.microsoft.com/office/drawing/2014/main" id="{9D417187-AEB3-9811-DCEB-7B69B5C4F56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flipH="1">
            <a:off x="4355720" y="1581696"/>
            <a:ext cx="685930" cy="1104597"/>
          </a:xfrm>
          <a:prstGeom prst="rect">
            <a:avLst/>
          </a:prstGeom>
        </p:spPr>
      </p:pic>
      <p:pic>
        <p:nvPicPr>
          <p:cNvPr id="100" name="Picture 99" descr="A picture containing text, toy, doll&#10;&#10;Description automatically generated">
            <a:extLst>
              <a:ext uri="{FF2B5EF4-FFF2-40B4-BE49-F238E27FC236}">
                <a16:creationId xmlns:a16="http://schemas.microsoft.com/office/drawing/2014/main" id="{500800F0-451C-AE46-C408-0C934B299396}"/>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6964448" y="4051566"/>
            <a:ext cx="709801" cy="1041861"/>
          </a:xfrm>
          <a:prstGeom prst="rect">
            <a:avLst/>
          </a:prstGeom>
        </p:spPr>
      </p:pic>
      <p:pic>
        <p:nvPicPr>
          <p:cNvPr id="102" name="Picture 101" descr="A picture containing text, doll, vector graphics&#10;&#10;Description automatically generated">
            <a:extLst>
              <a:ext uri="{FF2B5EF4-FFF2-40B4-BE49-F238E27FC236}">
                <a16:creationId xmlns:a16="http://schemas.microsoft.com/office/drawing/2014/main" id="{E2E71958-0E84-45F2-7750-28A6025C1742}"/>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flipH="1">
            <a:off x="7164699" y="1563388"/>
            <a:ext cx="728813" cy="1172439"/>
          </a:xfrm>
          <a:prstGeom prst="rect">
            <a:avLst/>
          </a:prstGeom>
        </p:spPr>
      </p:pic>
      <p:pic>
        <p:nvPicPr>
          <p:cNvPr id="104" name="Picture 103" descr="A picture containing doll, toy&#10;&#10;Description automatically generated">
            <a:extLst>
              <a:ext uri="{FF2B5EF4-FFF2-40B4-BE49-F238E27FC236}">
                <a16:creationId xmlns:a16="http://schemas.microsoft.com/office/drawing/2014/main" id="{EC4DD61B-21B4-48DB-ED78-6B30ECC18C4C}"/>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flipH="1">
            <a:off x="4548410" y="4041463"/>
            <a:ext cx="709801" cy="1042722"/>
          </a:xfrm>
          <a:prstGeom prst="rect">
            <a:avLst/>
          </a:prstGeom>
        </p:spPr>
      </p:pic>
      <p:pic>
        <p:nvPicPr>
          <p:cNvPr id="106" name="Picture 105" descr="A picture containing text&#10;&#10;Description automatically generated">
            <a:extLst>
              <a:ext uri="{FF2B5EF4-FFF2-40B4-BE49-F238E27FC236}">
                <a16:creationId xmlns:a16="http://schemas.microsoft.com/office/drawing/2014/main" id="{23E1356C-B0D3-A7F0-CFFD-9798A4973DF7}"/>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flipH="1">
            <a:off x="5793927" y="1148771"/>
            <a:ext cx="639750" cy="939039"/>
          </a:xfrm>
          <a:prstGeom prst="rect">
            <a:avLst/>
          </a:prstGeom>
        </p:spPr>
      </p:pic>
      <p:pic>
        <p:nvPicPr>
          <p:cNvPr id="108" name="Picture 107" descr="A picture containing text, toy, doll, vector graphics&#10;&#10;Description automatically generated">
            <a:extLst>
              <a:ext uri="{FF2B5EF4-FFF2-40B4-BE49-F238E27FC236}">
                <a16:creationId xmlns:a16="http://schemas.microsoft.com/office/drawing/2014/main" id="{01AB07E8-5354-541B-EC6A-754ECD34A8B3}"/>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3874636" y="2862000"/>
            <a:ext cx="709801" cy="1041861"/>
          </a:xfrm>
          <a:prstGeom prst="rect">
            <a:avLst/>
          </a:prstGeom>
        </p:spPr>
      </p:pic>
      <p:pic>
        <p:nvPicPr>
          <p:cNvPr id="110" name="Picture 109" descr="A close-up of a doll&#10;&#10;Description automatically generated with medium confidence">
            <a:extLst>
              <a:ext uri="{FF2B5EF4-FFF2-40B4-BE49-F238E27FC236}">
                <a16:creationId xmlns:a16="http://schemas.microsoft.com/office/drawing/2014/main" id="{79AADE6D-E4BB-C963-09DE-C2CAD22D8D78}"/>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7560104" y="2817136"/>
            <a:ext cx="762039" cy="1117323"/>
          </a:xfrm>
          <a:prstGeom prst="rect">
            <a:avLst/>
          </a:prstGeom>
        </p:spPr>
      </p:pic>
      <p:sp>
        <p:nvSpPr>
          <p:cNvPr id="111" name="Rectangle 110">
            <a:extLst>
              <a:ext uri="{FF2B5EF4-FFF2-40B4-BE49-F238E27FC236}">
                <a16:creationId xmlns:a16="http://schemas.microsoft.com/office/drawing/2014/main" id="{90DCC5D1-A782-CEC4-D2B9-78E521FE4AE6}"/>
              </a:ext>
            </a:extLst>
          </p:cNvPr>
          <p:cNvSpPr/>
          <p:nvPr/>
        </p:nvSpPr>
        <p:spPr>
          <a:xfrm>
            <a:off x="7633702" y="2552479"/>
            <a:ext cx="1051196" cy="307777"/>
          </a:xfrm>
          <a:prstGeom prst="rect">
            <a:avLst/>
          </a:prstGeom>
          <a:noFill/>
        </p:spPr>
        <p:txBody>
          <a:bodyPr wrap="square" lIns="91440" tIns="45720" rIns="91440" bIns="45720">
            <a:spAutoFit/>
          </a:bodyPr>
          <a:lstStyle/>
          <a:p>
            <a:pPr algn="ctr"/>
            <a:r>
              <a:rPr lang="en-US" sz="1400" b="0" cap="none" spc="0" dirty="0">
                <a:ln w="0"/>
                <a:solidFill>
                  <a:schemeClr val="tx1"/>
                </a:solidFill>
                <a:effectLst>
                  <a:outerShdw blurRad="38100" dist="19050" dir="2700000" algn="tl" rotWithShape="0">
                    <a:schemeClr val="dk1">
                      <a:alpha val="40000"/>
                    </a:schemeClr>
                  </a:outerShdw>
                </a:effectLst>
              </a:rPr>
              <a:t>Curious</a:t>
            </a:r>
          </a:p>
        </p:txBody>
      </p:sp>
      <p:sp>
        <p:nvSpPr>
          <p:cNvPr id="112" name="Rectangle 111">
            <a:extLst>
              <a:ext uri="{FF2B5EF4-FFF2-40B4-BE49-F238E27FC236}">
                <a16:creationId xmlns:a16="http://schemas.microsoft.com/office/drawing/2014/main" id="{01DC0239-BA55-E575-E995-D4EE72578AE0}"/>
              </a:ext>
            </a:extLst>
          </p:cNvPr>
          <p:cNvSpPr/>
          <p:nvPr/>
        </p:nvSpPr>
        <p:spPr>
          <a:xfrm>
            <a:off x="7533046" y="4014873"/>
            <a:ext cx="1051196" cy="307777"/>
          </a:xfrm>
          <a:prstGeom prst="rect">
            <a:avLst/>
          </a:prstGeom>
          <a:noFill/>
        </p:spPr>
        <p:txBody>
          <a:bodyPr wrap="square" lIns="91440" tIns="45720" rIns="91440" bIns="45720">
            <a:spAutoFit/>
          </a:bodyPr>
          <a:lstStyle/>
          <a:p>
            <a:pPr algn="ctr"/>
            <a:r>
              <a:rPr lang="en-US" sz="1400" dirty="0">
                <a:ln w="0"/>
                <a:effectLst>
                  <a:outerShdw blurRad="38100" dist="19050" dir="2700000" algn="tl" rotWithShape="0">
                    <a:schemeClr val="dk1">
                      <a:alpha val="40000"/>
                    </a:schemeClr>
                  </a:outerShdw>
                </a:effectLst>
              </a:rPr>
              <a:t>Motivated</a:t>
            </a:r>
            <a:endParaRPr lang="en-US" sz="1400" b="0" cap="none" spc="0" dirty="0">
              <a:ln w="0"/>
              <a:solidFill>
                <a:schemeClr val="tx1"/>
              </a:solidFill>
              <a:effectLst>
                <a:outerShdw blurRad="38100" dist="19050" dir="2700000" algn="tl" rotWithShape="0">
                  <a:schemeClr val="dk1">
                    <a:alpha val="40000"/>
                  </a:schemeClr>
                </a:outerShdw>
              </a:effectLst>
            </a:endParaRPr>
          </a:p>
        </p:txBody>
      </p:sp>
      <p:sp>
        <p:nvSpPr>
          <p:cNvPr id="113" name="Rectangle 112">
            <a:extLst>
              <a:ext uri="{FF2B5EF4-FFF2-40B4-BE49-F238E27FC236}">
                <a16:creationId xmlns:a16="http://schemas.microsoft.com/office/drawing/2014/main" id="{9E65AA9C-AC7D-6B0A-94EE-451F8E1FB3B2}"/>
              </a:ext>
            </a:extLst>
          </p:cNvPr>
          <p:cNvSpPr/>
          <p:nvPr/>
        </p:nvSpPr>
        <p:spPr>
          <a:xfrm>
            <a:off x="6366694" y="5139379"/>
            <a:ext cx="1051196" cy="307777"/>
          </a:xfrm>
          <a:prstGeom prst="rect">
            <a:avLst/>
          </a:prstGeom>
          <a:noFill/>
        </p:spPr>
        <p:txBody>
          <a:bodyPr wrap="square" lIns="91440" tIns="45720" rIns="91440" bIns="45720">
            <a:spAutoFit/>
          </a:bodyPr>
          <a:lstStyle/>
          <a:p>
            <a:pPr algn="ctr"/>
            <a:r>
              <a:rPr lang="en-US" sz="1400" dirty="0">
                <a:ln w="0"/>
                <a:effectLst>
                  <a:outerShdw blurRad="38100" dist="19050" dir="2700000" algn="tl" rotWithShape="0">
                    <a:schemeClr val="dk1">
                      <a:alpha val="40000"/>
                    </a:schemeClr>
                  </a:outerShdw>
                </a:effectLst>
              </a:rPr>
              <a:t>Resilient</a:t>
            </a:r>
            <a:endParaRPr lang="en-US" sz="1400" b="0" cap="none" spc="0" dirty="0">
              <a:ln w="0"/>
              <a:solidFill>
                <a:schemeClr val="tx1"/>
              </a:solidFill>
              <a:effectLst>
                <a:outerShdw blurRad="38100" dist="19050" dir="2700000" algn="tl" rotWithShape="0">
                  <a:schemeClr val="dk1">
                    <a:alpha val="40000"/>
                  </a:schemeClr>
                </a:outerShdw>
              </a:effectLst>
            </a:endParaRPr>
          </a:p>
        </p:txBody>
      </p:sp>
      <p:sp>
        <p:nvSpPr>
          <p:cNvPr id="114" name="Rectangle 113">
            <a:extLst>
              <a:ext uri="{FF2B5EF4-FFF2-40B4-BE49-F238E27FC236}">
                <a16:creationId xmlns:a16="http://schemas.microsoft.com/office/drawing/2014/main" id="{889A2E3F-A71F-AC3C-2D07-837B5DE07354}"/>
              </a:ext>
            </a:extLst>
          </p:cNvPr>
          <p:cNvSpPr/>
          <p:nvPr/>
        </p:nvSpPr>
        <p:spPr>
          <a:xfrm>
            <a:off x="6428876" y="1448793"/>
            <a:ext cx="1051196" cy="307777"/>
          </a:xfrm>
          <a:prstGeom prst="rect">
            <a:avLst/>
          </a:prstGeom>
          <a:noFill/>
        </p:spPr>
        <p:txBody>
          <a:bodyPr wrap="square" lIns="91440" tIns="45720" rIns="91440" bIns="45720">
            <a:spAutoFit/>
          </a:bodyPr>
          <a:lstStyle/>
          <a:p>
            <a:pPr algn="ctr"/>
            <a:r>
              <a:rPr lang="en-US" sz="1400" b="0" cap="none" spc="0" dirty="0">
                <a:ln w="0"/>
                <a:solidFill>
                  <a:schemeClr val="tx1"/>
                </a:solidFill>
                <a:effectLst>
                  <a:outerShdw blurRad="38100" dist="19050" dir="2700000" algn="tl" rotWithShape="0">
                    <a:schemeClr val="dk1">
                      <a:alpha val="40000"/>
                    </a:schemeClr>
                  </a:outerShdw>
                </a:effectLst>
              </a:rPr>
              <a:t>Aspirational</a:t>
            </a:r>
          </a:p>
        </p:txBody>
      </p:sp>
      <p:sp>
        <p:nvSpPr>
          <p:cNvPr id="115" name="Rectangle 114">
            <a:extLst>
              <a:ext uri="{FF2B5EF4-FFF2-40B4-BE49-F238E27FC236}">
                <a16:creationId xmlns:a16="http://schemas.microsoft.com/office/drawing/2014/main" id="{C97B22B6-8071-6478-9ED2-1882B586B6ED}"/>
              </a:ext>
            </a:extLst>
          </p:cNvPr>
          <p:cNvSpPr/>
          <p:nvPr/>
        </p:nvSpPr>
        <p:spPr>
          <a:xfrm>
            <a:off x="4800458" y="1448793"/>
            <a:ext cx="1051196" cy="307777"/>
          </a:xfrm>
          <a:prstGeom prst="rect">
            <a:avLst/>
          </a:prstGeom>
          <a:noFill/>
        </p:spPr>
        <p:txBody>
          <a:bodyPr wrap="square" lIns="91440" tIns="45720" rIns="91440" bIns="45720">
            <a:spAutoFit/>
          </a:bodyPr>
          <a:lstStyle/>
          <a:p>
            <a:pPr algn="ctr"/>
            <a:r>
              <a:rPr lang="en-US" sz="1400" dirty="0">
                <a:ln w="0"/>
                <a:effectLst>
                  <a:outerShdw blurRad="38100" dist="19050" dir="2700000" algn="tl" rotWithShape="0">
                    <a:schemeClr val="dk1">
                      <a:alpha val="40000"/>
                    </a:schemeClr>
                  </a:outerShdw>
                </a:effectLst>
              </a:rPr>
              <a:t>Respectful</a:t>
            </a:r>
            <a:endParaRPr lang="en-US" sz="1400" b="0" cap="none" spc="0" dirty="0">
              <a:ln w="0"/>
              <a:solidFill>
                <a:schemeClr val="tx1"/>
              </a:solidFill>
              <a:effectLst>
                <a:outerShdw blurRad="38100" dist="19050" dir="2700000" algn="tl" rotWithShape="0">
                  <a:schemeClr val="dk1">
                    <a:alpha val="40000"/>
                  </a:schemeClr>
                </a:outerShdw>
              </a:effectLst>
            </a:endParaRPr>
          </a:p>
        </p:txBody>
      </p:sp>
      <p:sp>
        <p:nvSpPr>
          <p:cNvPr id="116" name="Rectangle 115">
            <a:extLst>
              <a:ext uri="{FF2B5EF4-FFF2-40B4-BE49-F238E27FC236}">
                <a16:creationId xmlns:a16="http://schemas.microsoft.com/office/drawing/2014/main" id="{71814CF0-619A-3180-2533-A56B5A9D4C22}"/>
              </a:ext>
            </a:extLst>
          </p:cNvPr>
          <p:cNvSpPr/>
          <p:nvPr/>
        </p:nvSpPr>
        <p:spPr>
          <a:xfrm>
            <a:off x="3576309" y="3888650"/>
            <a:ext cx="1051196" cy="307777"/>
          </a:xfrm>
          <a:prstGeom prst="rect">
            <a:avLst/>
          </a:prstGeom>
          <a:noFill/>
        </p:spPr>
        <p:txBody>
          <a:bodyPr wrap="square" lIns="91440" tIns="45720" rIns="91440" bIns="45720">
            <a:spAutoFit/>
          </a:bodyPr>
          <a:lstStyle/>
          <a:p>
            <a:pPr algn="ctr"/>
            <a:r>
              <a:rPr lang="en-US" sz="1400" b="0" cap="none" spc="0" dirty="0">
                <a:ln w="0"/>
                <a:solidFill>
                  <a:schemeClr val="tx1"/>
                </a:solidFill>
                <a:effectLst>
                  <a:outerShdw blurRad="38100" dist="19050" dir="2700000" algn="tl" rotWithShape="0">
                    <a:schemeClr val="dk1">
                      <a:alpha val="40000"/>
                    </a:schemeClr>
                  </a:outerShdw>
                </a:effectLst>
              </a:rPr>
              <a:t>Determined</a:t>
            </a:r>
          </a:p>
        </p:txBody>
      </p:sp>
      <p:sp>
        <p:nvSpPr>
          <p:cNvPr id="117" name="Rectangle 116">
            <a:extLst>
              <a:ext uri="{FF2B5EF4-FFF2-40B4-BE49-F238E27FC236}">
                <a16:creationId xmlns:a16="http://schemas.microsoft.com/office/drawing/2014/main" id="{538FD5EC-680D-8653-6DF3-013F244897E0}"/>
              </a:ext>
            </a:extLst>
          </p:cNvPr>
          <p:cNvSpPr/>
          <p:nvPr/>
        </p:nvSpPr>
        <p:spPr>
          <a:xfrm>
            <a:off x="3577052" y="2442699"/>
            <a:ext cx="1051196" cy="307777"/>
          </a:xfrm>
          <a:prstGeom prst="rect">
            <a:avLst/>
          </a:prstGeom>
          <a:noFill/>
        </p:spPr>
        <p:txBody>
          <a:bodyPr wrap="square" lIns="91440" tIns="45720" rIns="91440" bIns="45720">
            <a:spAutoFit/>
          </a:bodyPr>
          <a:lstStyle/>
          <a:p>
            <a:pPr algn="ctr"/>
            <a:r>
              <a:rPr lang="en-US" sz="1400" b="0" cap="none" spc="0" dirty="0">
                <a:ln w="0"/>
                <a:solidFill>
                  <a:schemeClr val="tx1"/>
                </a:solidFill>
                <a:effectLst>
                  <a:outerShdw blurRad="38100" dist="19050" dir="2700000" algn="tl" rotWithShape="0">
                    <a:schemeClr val="dk1">
                      <a:alpha val="40000"/>
                    </a:schemeClr>
                  </a:outerShdw>
                </a:effectLst>
              </a:rPr>
              <a:t>Teamwork</a:t>
            </a:r>
          </a:p>
        </p:txBody>
      </p:sp>
      <p:sp>
        <p:nvSpPr>
          <p:cNvPr id="118" name="Rectangle 117">
            <a:extLst>
              <a:ext uri="{FF2B5EF4-FFF2-40B4-BE49-F238E27FC236}">
                <a16:creationId xmlns:a16="http://schemas.microsoft.com/office/drawing/2014/main" id="{6103F68F-4DAE-8D1A-BEC9-9EBDE6B393DF}"/>
              </a:ext>
            </a:extLst>
          </p:cNvPr>
          <p:cNvSpPr/>
          <p:nvPr/>
        </p:nvSpPr>
        <p:spPr>
          <a:xfrm>
            <a:off x="4782760" y="5064048"/>
            <a:ext cx="1051196" cy="307777"/>
          </a:xfrm>
          <a:prstGeom prst="rect">
            <a:avLst/>
          </a:prstGeom>
          <a:noFill/>
        </p:spPr>
        <p:txBody>
          <a:bodyPr wrap="square" lIns="91440" tIns="45720" rIns="91440" bIns="45720">
            <a:spAutoFit/>
          </a:bodyPr>
          <a:lstStyle/>
          <a:p>
            <a:pPr algn="ctr"/>
            <a:r>
              <a:rPr lang="en-US" sz="1400" dirty="0">
                <a:ln w="0"/>
                <a:effectLst>
                  <a:outerShdw blurRad="38100" dist="19050" dir="2700000" algn="tl" rotWithShape="0">
                    <a:schemeClr val="dk1">
                      <a:alpha val="40000"/>
                    </a:schemeClr>
                  </a:outerShdw>
                </a:effectLst>
              </a:rPr>
              <a:t>Inclusive</a:t>
            </a:r>
            <a:endParaRPr lang="en-US" sz="1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3371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ircle: Hollow 1">
            <a:extLst>
              <a:ext uri="{FF2B5EF4-FFF2-40B4-BE49-F238E27FC236}">
                <a16:creationId xmlns:a16="http://schemas.microsoft.com/office/drawing/2014/main" id="{09022DBA-B72E-B6C9-4E3D-D612AFC1EBD0}"/>
              </a:ext>
            </a:extLst>
          </p:cNvPr>
          <p:cNvSpPr/>
          <p:nvPr/>
        </p:nvSpPr>
        <p:spPr>
          <a:xfrm>
            <a:off x="2452394" y="85277"/>
            <a:ext cx="7287208" cy="6550089"/>
          </a:xfrm>
          <a:prstGeom prst="donut">
            <a:avLst>
              <a:gd name="adj" fmla="val 26158"/>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Oval 2">
            <a:extLst>
              <a:ext uri="{FF2B5EF4-FFF2-40B4-BE49-F238E27FC236}">
                <a16:creationId xmlns:a16="http://schemas.microsoft.com/office/drawing/2014/main" id="{DC94F3B2-D703-9187-D0F3-0C43D8C3BE10}"/>
              </a:ext>
            </a:extLst>
          </p:cNvPr>
          <p:cNvSpPr/>
          <p:nvPr/>
        </p:nvSpPr>
        <p:spPr>
          <a:xfrm>
            <a:off x="5396872" y="2660016"/>
            <a:ext cx="1398251" cy="140061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2AF34922-2C00-400F-C3C2-06CBE594FB4D}"/>
              </a:ext>
            </a:extLst>
          </p:cNvPr>
          <p:cNvSpPr/>
          <p:nvPr/>
        </p:nvSpPr>
        <p:spPr>
          <a:xfrm>
            <a:off x="6073139" y="60649"/>
            <a:ext cx="45719" cy="1194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6A1A07D-0EF5-F4A6-F774-DF8A64E6BBC4}"/>
              </a:ext>
            </a:extLst>
          </p:cNvPr>
          <p:cNvSpPr/>
          <p:nvPr/>
        </p:nvSpPr>
        <p:spPr>
          <a:xfrm rot="1479699">
            <a:off x="4877973" y="4502357"/>
            <a:ext cx="45719" cy="19729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B77D9F77-456B-F931-8811-27DDAB77A74B}"/>
              </a:ext>
            </a:extLst>
          </p:cNvPr>
          <p:cNvSpPr/>
          <p:nvPr/>
        </p:nvSpPr>
        <p:spPr>
          <a:xfrm rot="15476399">
            <a:off x="3361134" y="2944856"/>
            <a:ext cx="45719" cy="19286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C355F39-2547-5CD9-EB1A-D47E347B8271}"/>
              </a:ext>
            </a:extLst>
          </p:cNvPr>
          <p:cNvSpPr/>
          <p:nvPr/>
        </p:nvSpPr>
        <p:spPr>
          <a:xfrm rot="14902622" flipH="1">
            <a:off x="8790182" y="1703762"/>
            <a:ext cx="45719" cy="2043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E3795257-9D8A-3564-D86E-E46A6BC2B085}"/>
              </a:ext>
            </a:extLst>
          </p:cNvPr>
          <p:cNvSpPr/>
          <p:nvPr/>
        </p:nvSpPr>
        <p:spPr>
          <a:xfrm rot="18948853">
            <a:off x="3938046" y="907580"/>
            <a:ext cx="45719" cy="17751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98B91FA5-170F-4A84-5B95-8E7F842F3DC1}"/>
              </a:ext>
            </a:extLst>
          </p:cNvPr>
          <p:cNvSpPr/>
          <p:nvPr/>
        </p:nvSpPr>
        <p:spPr>
          <a:xfrm rot="17281565" flipH="1">
            <a:off x="3394975" y="1812937"/>
            <a:ext cx="45719" cy="19366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1F5E87B-6533-1A1F-D732-718D384E1148}"/>
              </a:ext>
            </a:extLst>
          </p:cNvPr>
          <p:cNvSpPr/>
          <p:nvPr/>
        </p:nvSpPr>
        <p:spPr>
          <a:xfrm>
            <a:off x="6073139" y="60649"/>
            <a:ext cx="45719" cy="17729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F29C64C6-7C8E-9C76-6C58-3FD740E73065}"/>
              </a:ext>
            </a:extLst>
          </p:cNvPr>
          <p:cNvSpPr/>
          <p:nvPr/>
        </p:nvSpPr>
        <p:spPr>
          <a:xfrm>
            <a:off x="6095998" y="4886875"/>
            <a:ext cx="45719" cy="18638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3A632578-39B3-EF0E-5C3C-EA465E3B8161}"/>
              </a:ext>
            </a:extLst>
          </p:cNvPr>
          <p:cNvSpPr/>
          <p:nvPr/>
        </p:nvSpPr>
        <p:spPr>
          <a:xfrm rot="20185540">
            <a:off x="4920228" y="165598"/>
            <a:ext cx="45719" cy="1929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586DA280-50CF-DD2C-7A06-69865E80CD5D}"/>
              </a:ext>
            </a:extLst>
          </p:cNvPr>
          <p:cNvSpPr/>
          <p:nvPr/>
        </p:nvSpPr>
        <p:spPr>
          <a:xfrm rot="2853232">
            <a:off x="3887209" y="3917882"/>
            <a:ext cx="45719" cy="19363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FA7087D7-D6FF-E7B4-0061-50FCC0B461A8}"/>
              </a:ext>
            </a:extLst>
          </p:cNvPr>
          <p:cNvSpPr/>
          <p:nvPr/>
        </p:nvSpPr>
        <p:spPr>
          <a:xfrm rot="1670213">
            <a:off x="7283480" y="70043"/>
            <a:ext cx="45719" cy="20144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522F167-A391-5EB7-25E8-B62575CF4550}"/>
              </a:ext>
            </a:extLst>
          </p:cNvPr>
          <p:cNvSpPr/>
          <p:nvPr/>
        </p:nvSpPr>
        <p:spPr>
          <a:xfrm rot="2831624" flipH="1">
            <a:off x="8214194" y="730026"/>
            <a:ext cx="45719" cy="19399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FD8DBC8F-2048-FC78-BE17-932A9C60C3C4}"/>
              </a:ext>
            </a:extLst>
          </p:cNvPr>
          <p:cNvSpPr/>
          <p:nvPr/>
        </p:nvSpPr>
        <p:spPr>
          <a:xfrm rot="16882068" flipH="1">
            <a:off x="8796938" y="2775600"/>
            <a:ext cx="45719" cy="20909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5B0377F0-36D6-8024-76ED-4E28B695006E}"/>
              </a:ext>
            </a:extLst>
          </p:cNvPr>
          <p:cNvSpPr/>
          <p:nvPr/>
        </p:nvSpPr>
        <p:spPr>
          <a:xfrm rot="18601943" flipH="1">
            <a:off x="8371527" y="3918482"/>
            <a:ext cx="45719" cy="1885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5AD87673-FBFD-E1BD-6281-53F095DC3F38}"/>
              </a:ext>
            </a:extLst>
          </p:cNvPr>
          <p:cNvSpPr/>
          <p:nvPr/>
        </p:nvSpPr>
        <p:spPr>
          <a:xfrm rot="20017446">
            <a:off x="7333924" y="4622630"/>
            <a:ext cx="45719" cy="1892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Shape 82">
            <a:extLst>
              <a:ext uri="{FF2B5EF4-FFF2-40B4-BE49-F238E27FC236}">
                <a16:creationId xmlns:a16="http://schemas.microsoft.com/office/drawing/2014/main" id="{8EDA3B9A-2FF6-3474-E757-39A793C88B45}"/>
              </a:ext>
            </a:extLst>
          </p:cNvPr>
          <p:cNvSpPr/>
          <p:nvPr/>
        </p:nvSpPr>
        <p:spPr>
          <a:xfrm>
            <a:off x="8058644" y="1822663"/>
            <a:ext cx="10847" cy="10940"/>
          </a:xfrm>
          <a:custGeom>
            <a:avLst/>
            <a:gdLst>
              <a:gd name="connsiteX0" fmla="*/ 0 w 10847"/>
              <a:gd name="connsiteY0" fmla="*/ 0 h 10940"/>
              <a:gd name="connsiteX1" fmla="*/ 10847 w 10847"/>
              <a:gd name="connsiteY1" fmla="*/ 10278 h 10940"/>
              <a:gd name="connsiteX2" fmla="*/ 10133 w 10847"/>
              <a:gd name="connsiteY2" fmla="*/ 10940 h 10940"/>
              <a:gd name="connsiteX3" fmla="*/ 0 w 10847"/>
              <a:gd name="connsiteY3" fmla="*/ 0 h 10940"/>
            </a:gdLst>
            <a:ahLst/>
            <a:cxnLst>
              <a:cxn ang="0">
                <a:pos x="connsiteX0" y="connsiteY0"/>
              </a:cxn>
              <a:cxn ang="0">
                <a:pos x="connsiteX1" y="connsiteY1"/>
              </a:cxn>
              <a:cxn ang="0">
                <a:pos x="connsiteX2" y="connsiteY2"/>
              </a:cxn>
              <a:cxn ang="0">
                <a:pos x="connsiteX3" y="connsiteY3"/>
              </a:cxn>
            </a:cxnLst>
            <a:rect l="l" t="t" r="r" b="b"/>
            <a:pathLst>
              <a:path w="10847" h="10940">
                <a:moveTo>
                  <a:pt x="0" y="0"/>
                </a:moveTo>
                <a:lnTo>
                  <a:pt x="10847" y="10278"/>
                </a:lnTo>
                <a:lnTo>
                  <a:pt x="10133" y="10940"/>
                </a:lnTo>
                <a:lnTo>
                  <a:pt x="0" y="0"/>
                </a:lnTo>
                <a:close/>
              </a:path>
            </a:pathLst>
          </a:cu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p>
        </p:txBody>
      </p:sp>
      <p:grpSp>
        <p:nvGrpSpPr>
          <p:cNvPr id="20" name="Group 19"/>
          <p:cNvGrpSpPr/>
          <p:nvPr/>
        </p:nvGrpSpPr>
        <p:grpSpPr>
          <a:xfrm>
            <a:off x="5432703" y="2734773"/>
            <a:ext cx="1306455" cy="1238464"/>
            <a:chOff x="4946511" y="2135650"/>
            <a:chExt cx="2280199" cy="2286000"/>
          </a:xfrm>
        </p:grpSpPr>
        <p:sp>
          <p:nvSpPr>
            <p:cNvPr id="21" name="Freeform: Shape 81">
              <a:extLst>
                <a:ext uri="{FF2B5EF4-FFF2-40B4-BE49-F238E27FC236}">
                  <a16:creationId xmlns:a16="http://schemas.microsoft.com/office/drawing/2014/main" id="{9BA87ECA-616B-9CA9-0FE8-71C2EB264BA9}"/>
                </a:ext>
              </a:extLst>
            </p:cNvPr>
            <p:cNvSpPr/>
            <p:nvPr/>
          </p:nvSpPr>
          <p:spPr>
            <a:xfrm>
              <a:off x="4946511" y="2135650"/>
              <a:ext cx="2280199" cy="2286000"/>
            </a:xfrm>
            <a:custGeom>
              <a:avLst/>
              <a:gdLst>
                <a:gd name="connsiteX0" fmla="*/ 1357605 w 2715209"/>
                <a:gd name="connsiteY0" fmla="*/ 0 h 2286000"/>
                <a:gd name="connsiteX1" fmla="*/ 2715209 w 2715209"/>
                <a:gd name="connsiteY1" fmla="*/ 1143000 h 2286000"/>
                <a:gd name="connsiteX2" fmla="*/ 1357604 w 2715209"/>
                <a:gd name="connsiteY2" fmla="*/ 2286000 h 2286000"/>
                <a:gd name="connsiteX3" fmla="*/ 0 w 2715209"/>
                <a:gd name="connsiteY3" fmla="*/ 1143001 h 2286000"/>
                <a:gd name="connsiteX4" fmla="*/ 1357605 w 2715209"/>
                <a:gd name="connsiteY4" fmla="*/ 0 h 228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5209" h="2286000">
                  <a:moveTo>
                    <a:pt x="1357605" y="0"/>
                  </a:moveTo>
                  <a:cubicBezTo>
                    <a:pt x="2107389" y="0"/>
                    <a:pt x="2715210" y="511740"/>
                    <a:pt x="2715209" y="1143000"/>
                  </a:cubicBezTo>
                  <a:cubicBezTo>
                    <a:pt x="2715209" y="1774261"/>
                    <a:pt x="2107389" y="2286001"/>
                    <a:pt x="1357604" y="2286000"/>
                  </a:cubicBezTo>
                  <a:cubicBezTo>
                    <a:pt x="607820" y="2286000"/>
                    <a:pt x="0" y="1774262"/>
                    <a:pt x="0" y="1143001"/>
                  </a:cubicBezTo>
                  <a:cubicBezTo>
                    <a:pt x="0" y="511739"/>
                    <a:pt x="607819" y="1"/>
                    <a:pt x="1357605" y="0"/>
                  </a:cubicBez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p>
          </p:txBody>
        </p:sp>
        <p:pic>
          <p:nvPicPr>
            <p:cNvPr id="22" name="Picture 21" descr="Logo&#10;&#10;Description automatically generated">
              <a:extLst>
                <a:ext uri="{FF2B5EF4-FFF2-40B4-BE49-F238E27FC236}">
                  <a16:creationId xmlns:a16="http://schemas.microsoft.com/office/drawing/2014/main" id="{879E3AEB-9F00-8A5C-9F39-C8C238E487D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059925" y="2231330"/>
              <a:ext cx="2055467" cy="2079839"/>
            </a:xfrm>
            <a:prstGeom prst="rect">
              <a:avLst/>
            </a:prstGeom>
          </p:spPr>
        </p:pic>
      </p:grpSp>
      <p:pic>
        <p:nvPicPr>
          <p:cNvPr id="23" name="Picture 22" descr="A picture containing toy, doll, vector graphics&#10;&#10;Description automatically generated">
            <a:extLst>
              <a:ext uri="{FF2B5EF4-FFF2-40B4-BE49-F238E27FC236}">
                <a16:creationId xmlns:a16="http://schemas.microsoft.com/office/drawing/2014/main" id="{78D7192C-5425-529E-E6D0-EE1F4BB0278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5934218" y="4070648"/>
            <a:ext cx="483422" cy="709577"/>
          </a:xfrm>
          <a:prstGeom prst="rect">
            <a:avLst/>
          </a:prstGeom>
        </p:spPr>
      </p:pic>
      <p:pic>
        <p:nvPicPr>
          <p:cNvPr id="24" name="Picture 23" descr="A picture containing text&#10;&#10;Description automatically generated">
            <a:extLst>
              <a:ext uri="{FF2B5EF4-FFF2-40B4-BE49-F238E27FC236}">
                <a16:creationId xmlns:a16="http://schemas.microsoft.com/office/drawing/2014/main" id="{9D417187-AEB3-9811-DCEB-7B69B5C4F56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flipH="1">
            <a:off x="4991733" y="2230323"/>
            <a:ext cx="526341" cy="847601"/>
          </a:xfrm>
          <a:prstGeom prst="rect">
            <a:avLst/>
          </a:prstGeom>
        </p:spPr>
      </p:pic>
      <p:pic>
        <p:nvPicPr>
          <p:cNvPr id="25" name="Picture 24" descr="A picture containing text, toy, doll&#10;&#10;Description automatically generated">
            <a:extLst>
              <a:ext uri="{FF2B5EF4-FFF2-40B4-BE49-F238E27FC236}">
                <a16:creationId xmlns:a16="http://schemas.microsoft.com/office/drawing/2014/main" id="{500800F0-451C-AE46-C408-0C934B299396}"/>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6562562" y="3751769"/>
            <a:ext cx="461781" cy="677813"/>
          </a:xfrm>
          <a:prstGeom prst="rect">
            <a:avLst/>
          </a:prstGeom>
        </p:spPr>
      </p:pic>
      <p:pic>
        <p:nvPicPr>
          <p:cNvPr id="26" name="Picture 25" descr="A picture containing text, doll, vector graphics&#10;&#10;Description automatically generated">
            <a:extLst>
              <a:ext uri="{FF2B5EF4-FFF2-40B4-BE49-F238E27FC236}">
                <a16:creationId xmlns:a16="http://schemas.microsoft.com/office/drawing/2014/main" id="{E2E71958-0E84-45F2-7750-28A6025C1742}"/>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flipH="1">
            <a:off x="6648419" y="2260890"/>
            <a:ext cx="529218" cy="851351"/>
          </a:xfrm>
          <a:prstGeom prst="rect">
            <a:avLst/>
          </a:prstGeom>
        </p:spPr>
      </p:pic>
      <p:pic>
        <p:nvPicPr>
          <p:cNvPr id="27" name="Picture 26" descr="A picture containing doll, toy&#10;&#10;Description automatically generated">
            <a:extLst>
              <a:ext uri="{FF2B5EF4-FFF2-40B4-BE49-F238E27FC236}">
                <a16:creationId xmlns:a16="http://schemas.microsoft.com/office/drawing/2014/main" id="{EC4DD61B-21B4-48DB-ED78-6B30ECC18C4C}"/>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flipH="1">
            <a:off x="5111743" y="3814665"/>
            <a:ext cx="474655" cy="697284"/>
          </a:xfrm>
          <a:prstGeom prst="rect">
            <a:avLst/>
          </a:prstGeom>
        </p:spPr>
      </p:pic>
      <p:pic>
        <p:nvPicPr>
          <p:cNvPr id="28" name="Picture 27" descr="A picture containing text&#10;&#10;Description automatically generated">
            <a:extLst>
              <a:ext uri="{FF2B5EF4-FFF2-40B4-BE49-F238E27FC236}">
                <a16:creationId xmlns:a16="http://schemas.microsoft.com/office/drawing/2014/main" id="{23E1356C-B0D3-A7F0-CFFD-9798A4973DF7}"/>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flipH="1">
            <a:off x="5866773" y="1901218"/>
            <a:ext cx="483789" cy="710117"/>
          </a:xfrm>
          <a:prstGeom prst="rect">
            <a:avLst/>
          </a:prstGeom>
        </p:spPr>
      </p:pic>
      <p:pic>
        <p:nvPicPr>
          <p:cNvPr id="29" name="Picture 28" descr="A picture containing text, toy, doll, vector graphics&#10;&#10;Description automatically generated">
            <a:extLst>
              <a:ext uri="{FF2B5EF4-FFF2-40B4-BE49-F238E27FC236}">
                <a16:creationId xmlns:a16="http://schemas.microsoft.com/office/drawing/2014/main" id="{01AB07E8-5354-541B-EC6A-754ECD34A8B3}"/>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flipH="1">
            <a:off x="4675796" y="3051450"/>
            <a:ext cx="492994" cy="723627"/>
          </a:xfrm>
          <a:prstGeom prst="rect">
            <a:avLst/>
          </a:prstGeom>
        </p:spPr>
      </p:pic>
      <p:pic>
        <p:nvPicPr>
          <p:cNvPr id="30" name="Picture 29" descr="A close-up of a doll&#10;&#10;Description automatically generated with medium confidence">
            <a:extLst>
              <a:ext uri="{FF2B5EF4-FFF2-40B4-BE49-F238E27FC236}">
                <a16:creationId xmlns:a16="http://schemas.microsoft.com/office/drawing/2014/main" id="{79AADE6D-E4BB-C963-09DE-C2CAD22D8D78}"/>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6942738" y="3017783"/>
            <a:ext cx="536278" cy="786306"/>
          </a:xfrm>
          <a:prstGeom prst="rect">
            <a:avLst/>
          </a:prstGeom>
        </p:spPr>
      </p:pic>
      <p:sp>
        <p:nvSpPr>
          <p:cNvPr id="31" name="Rectangle 30">
            <a:extLst>
              <a:ext uri="{FF2B5EF4-FFF2-40B4-BE49-F238E27FC236}">
                <a16:creationId xmlns:a16="http://schemas.microsoft.com/office/drawing/2014/main" id="{90DCC5D1-A782-CEC4-D2B9-78E521FE4AE6}"/>
              </a:ext>
            </a:extLst>
          </p:cNvPr>
          <p:cNvSpPr/>
          <p:nvPr/>
        </p:nvSpPr>
        <p:spPr>
          <a:xfrm>
            <a:off x="7044327" y="2849919"/>
            <a:ext cx="1051196" cy="261610"/>
          </a:xfrm>
          <a:prstGeom prst="rect">
            <a:avLst/>
          </a:prstGeom>
          <a:noFill/>
        </p:spPr>
        <p:txBody>
          <a:bodyPr wrap="square" lIns="91440" tIns="45720" rIns="91440" bIns="45720">
            <a:spAutoFit/>
          </a:bodyPr>
          <a:lstStyle/>
          <a:p>
            <a:pPr algn="ctr"/>
            <a:r>
              <a:rPr lang="en-US" sz="1100" b="0" cap="none" spc="0" dirty="0">
                <a:ln w="0"/>
                <a:solidFill>
                  <a:schemeClr val="tx1"/>
                </a:solidFill>
                <a:effectLst>
                  <a:outerShdw blurRad="38100" dist="19050" dir="2700000" algn="tl" rotWithShape="0">
                    <a:schemeClr val="dk1">
                      <a:alpha val="40000"/>
                    </a:schemeClr>
                  </a:outerShdw>
                </a:effectLst>
              </a:rPr>
              <a:t>Curious</a:t>
            </a:r>
          </a:p>
        </p:txBody>
      </p:sp>
      <p:sp>
        <p:nvSpPr>
          <p:cNvPr id="32" name="Rectangle 31">
            <a:extLst>
              <a:ext uri="{FF2B5EF4-FFF2-40B4-BE49-F238E27FC236}">
                <a16:creationId xmlns:a16="http://schemas.microsoft.com/office/drawing/2014/main" id="{01DC0239-BA55-E575-E995-D4EE72578AE0}"/>
              </a:ext>
            </a:extLst>
          </p:cNvPr>
          <p:cNvSpPr/>
          <p:nvPr/>
        </p:nvSpPr>
        <p:spPr>
          <a:xfrm>
            <a:off x="6851921" y="3834739"/>
            <a:ext cx="1051196" cy="261610"/>
          </a:xfrm>
          <a:prstGeom prst="rect">
            <a:avLst/>
          </a:prstGeom>
          <a:noFill/>
        </p:spPr>
        <p:txBody>
          <a:bodyPr wrap="square" lIns="91440" tIns="45720" rIns="91440" bIns="45720">
            <a:spAutoFit/>
          </a:bodyPr>
          <a:lstStyle/>
          <a:p>
            <a:pPr algn="ctr"/>
            <a:r>
              <a:rPr lang="en-US" sz="1100" dirty="0">
                <a:ln w="0"/>
                <a:effectLst>
                  <a:outerShdw blurRad="38100" dist="19050" dir="2700000" algn="tl" rotWithShape="0">
                    <a:schemeClr val="dk1">
                      <a:alpha val="40000"/>
                    </a:schemeClr>
                  </a:outerShdw>
                </a:effectLst>
              </a:rPr>
              <a:t>Motivated</a:t>
            </a:r>
            <a:endParaRPr lang="en-US" sz="1100" b="0" cap="none" spc="0" dirty="0">
              <a:ln w="0"/>
              <a:solidFill>
                <a:schemeClr val="tx1"/>
              </a:solidFill>
              <a:effectLst>
                <a:outerShdw blurRad="38100" dist="19050" dir="2700000" algn="tl" rotWithShape="0">
                  <a:schemeClr val="dk1">
                    <a:alpha val="40000"/>
                  </a:schemeClr>
                </a:outerShdw>
              </a:effectLst>
            </a:endParaRPr>
          </a:p>
        </p:txBody>
      </p:sp>
      <p:sp>
        <p:nvSpPr>
          <p:cNvPr id="33" name="Rectangle 32">
            <a:extLst>
              <a:ext uri="{FF2B5EF4-FFF2-40B4-BE49-F238E27FC236}">
                <a16:creationId xmlns:a16="http://schemas.microsoft.com/office/drawing/2014/main" id="{9E65AA9C-AC7D-6B0A-94EE-451F8E1FB3B2}"/>
              </a:ext>
            </a:extLst>
          </p:cNvPr>
          <p:cNvSpPr/>
          <p:nvPr/>
        </p:nvSpPr>
        <p:spPr>
          <a:xfrm>
            <a:off x="6255143" y="4400689"/>
            <a:ext cx="1051196" cy="261610"/>
          </a:xfrm>
          <a:prstGeom prst="rect">
            <a:avLst/>
          </a:prstGeom>
          <a:noFill/>
        </p:spPr>
        <p:txBody>
          <a:bodyPr wrap="square" lIns="91440" tIns="45720" rIns="91440" bIns="45720">
            <a:spAutoFit/>
          </a:bodyPr>
          <a:lstStyle/>
          <a:p>
            <a:pPr algn="ctr"/>
            <a:r>
              <a:rPr lang="en-US" sz="1100" dirty="0">
                <a:ln w="0"/>
                <a:effectLst>
                  <a:outerShdw blurRad="38100" dist="19050" dir="2700000" algn="tl" rotWithShape="0">
                    <a:schemeClr val="dk1">
                      <a:alpha val="40000"/>
                    </a:schemeClr>
                  </a:outerShdw>
                </a:effectLst>
              </a:rPr>
              <a:t>Resilient</a:t>
            </a:r>
            <a:endParaRPr lang="en-US" sz="1100" b="0" cap="none" spc="0" dirty="0">
              <a:ln w="0"/>
              <a:solidFill>
                <a:schemeClr val="tx1"/>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889A2E3F-A71F-AC3C-2D07-837B5DE07354}"/>
              </a:ext>
            </a:extLst>
          </p:cNvPr>
          <p:cNvSpPr/>
          <p:nvPr/>
        </p:nvSpPr>
        <p:spPr>
          <a:xfrm>
            <a:off x="6326836" y="2056532"/>
            <a:ext cx="1051196" cy="261610"/>
          </a:xfrm>
          <a:prstGeom prst="rect">
            <a:avLst/>
          </a:prstGeom>
          <a:noFill/>
        </p:spPr>
        <p:txBody>
          <a:bodyPr wrap="square" lIns="91440" tIns="45720" rIns="91440" bIns="45720">
            <a:spAutoFit/>
          </a:bodyPr>
          <a:lstStyle/>
          <a:p>
            <a:pPr algn="ctr"/>
            <a:r>
              <a:rPr lang="en-US" sz="1100" b="0" cap="none" spc="0" dirty="0">
                <a:ln w="0"/>
                <a:solidFill>
                  <a:schemeClr val="tx1"/>
                </a:solidFill>
                <a:effectLst>
                  <a:outerShdw blurRad="38100" dist="19050" dir="2700000" algn="tl" rotWithShape="0">
                    <a:schemeClr val="dk1">
                      <a:alpha val="40000"/>
                    </a:schemeClr>
                  </a:outerShdw>
                </a:effectLst>
              </a:rPr>
              <a:t>Aspirational</a:t>
            </a:r>
          </a:p>
        </p:txBody>
      </p:sp>
      <p:sp>
        <p:nvSpPr>
          <p:cNvPr id="35" name="Rectangle 34">
            <a:extLst>
              <a:ext uri="{FF2B5EF4-FFF2-40B4-BE49-F238E27FC236}">
                <a16:creationId xmlns:a16="http://schemas.microsoft.com/office/drawing/2014/main" id="{C97B22B6-8071-6478-9ED2-1882B586B6ED}"/>
              </a:ext>
            </a:extLst>
          </p:cNvPr>
          <p:cNvSpPr/>
          <p:nvPr/>
        </p:nvSpPr>
        <p:spPr>
          <a:xfrm>
            <a:off x="4963331" y="1988524"/>
            <a:ext cx="1051196" cy="261610"/>
          </a:xfrm>
          <a:prstGeom prst="rect">
            <a:avLst/>
          </a:prstGeom>
          <a:noFill/>
        </p:spPr>
        <p:txBody>
          <a:bodyPr wrap="square" lIns="91440" tIns="45720" rIns="91440" bIns="45720">
            <a:spAutoFit/>
          </a:bodyPr>
          <a:lstStyle/>
          <a:p>
            <a:pPr algn="ctr"/>
            <a:r>
              <a:rPr lang="en-US" sz="1100" dirty="0" smtClean="0">
                <a:ln w="0"/>
                <a:effectLst>
                  <a:outerShdw blurRad="38100" dist="19050" dir="2700000" algn="tl" rotWithShape="0">
                    <a:schemeClr val="dk1">
                      <a:alpha val="40000"/>
                    </a:schemeClr>
                  </a:outerShdw>
                </a:effectLst>
              </a:rPr>
              <a:t>Respectfu</a:t>
            </a:r>
            <a:r>
              <a:rPr lang="en-US" sz="1100" dirty="0">
                <a:ln w="0"/>
                <a:effectLst>
                  <a:outerShdw blurRad="38100" dist="19050" dir="2700000" algn="tl" rotWithShape="0">
                    <a:schemeClr val="dk1">
                      <a:alpha val="40000"/>
                    </a:schemeClr>
                  </a:outerShdw>
                </a:effectLst>
              </a:rPr>
              <a:t>l</a:t>
            </a:r>
            <a:endParaRPr lang="en-US" sz="1400" b="0" cap="none" spc="0" dirty="0">
              <a:ln w="0"/>
              <a:solidFill>
                <a:schemeClr val="tx1"/>
              </a:solidFill>
              <a:effectLst>
                <a:outerShdw blurRad="38100" dist="19050" dir="2700000" algn="tl" rotWithShape="0">
                  <a:schemeClr val="dk1">
                    <a:alpha val="40000"/>
                  </a:schemeClr>
                </a:outerShdw>
              </a:effectLst>
            </a:endParaRPr>
          </a:p>
        </p:txBody>
      </p:sp>
      <p:sp>
        <p:nvSpPr>
          <p:cNvPr id="36" name="Rectangle 35">
            <a:extLst>
              <a:ext uri="{FF2B5EF4-FFF2-40B4-BE49-F238E27FC236}">
                <a16:creationId xmlns:a16="http://schemas.microsoft.com/office/drawing/2014/main" id="{71814CF0-619A-3180-2533-A56B5A9D4C22}"/>
              </a:ext>
            </a:extLst>
          </p:cNvPr>
          <p:cNvSpPr/>
          <p:nvPr/>
        </p:nvSpPr>
        <p:spPr>
          <a:xfrm>
            <a:off x="4183514" y="3760425"/>
            <a:ext cx="1051196" cy="261610"/>
          </a:xfrm>
          <a:prstGeom prst="rect">
            <a:avLst/>
          </a:prstGeom>
          <a:noFill/>
        </p:spPr>
        <p:txBody>
          <a:bodyPr wrap="square" lIns="91440" tIns="45720" rIns="91440" bIns="45720">
            <a:spAutoFit/>
          </a:bodyPr>
          <a:lstStyle/>
          <a:p>
            <a:pPr algn="ctr"/>
            <a:r>
              <a:rPr lang="en-US" sz="1100" b="0" cap="none" spc="0" dirty="0">
                <a:ln w="0"/>
                <a:solidFill>
                  <a:schemeClr val="tx1"/>
                </a:solidFill>
                <a:effectLst>
                  <a:outerShdw blurRad="38100" dist="19050" dir="2700000" algn="tl" rotWithShape="0">
                    <a:schemeClr val="dk1">
                      <a:alpha val="40000"/>
                    </a:schemeClr>
                  </a:outerShdw>
                </a:effectLst>
              </a:rPr>
              <a:t>Determined</a:t>
            </a:r>
          </a:p>
        </p:txBody>
      </p:sp>
      <p:sp>
        <p:nvSpPr>
          <p:cNvPr id="37" name="Rectangle 36">
            <a:extLst>
              <a:ext uri="{FF2B5EF4-FFF2-40B4-BE49-F238E27FC236}">
                <a16:creationId xmlns:a16="http://schemas.microsoft.com/office/drawing/2014/main" id="{538FD5EC-680D-8653-6DF3-013F244897E0}"/>
              </a:ext>
            </a:extLst>
          </p:cNvPr>
          <p:cNvSpPr/>
          <p:nvPr/>
        </p:nvSpPr>
        <p:spPr>
          <a:xfrm>
            <a:off x="4128297" y="2825977"/>
            <a:ext cx="1051196" cy="261610"/>
          </a:xfrm>
          <a:prstGeom prst="rect">
            <a:avLst/>
          </a:prstGeom>
          <a:noFill/>
        </p:spPr>
        <p:txBody>
          <a:bodyPr wrap="square" lIns="91440" tIns="45720" rIns="91440" bIns="45720">
            <a:spAutoFit/>
          </a:bodyPr>
          <a:lstStyle/>
          <a:p>
            <a:pPr algn="ctr"/>
            <a:r>
              <a:rPr lang="en-US" sz="1100" b="0" cap="none" spc="0" dirty="0">
                <a:ln w="0"/>
                <a:solidFill>
                  <a:schemeClr val="tx1"/>
                </a:solidFill>
                <a:effectLst>
                  <a:outerShdw blurRad="38100" dist="19050" dir="2700000" algn="tl" rotWithShape="0">
                    <a:schemeClr val="dk1">
                      <a:alpha val="40000"/>
                    </a:schemeClr>
                  </a:outerShdw>
                </a:effectLst>
              </a:rPr>
              <a:t>Teamwork</a:t>
            </a:r>
          </a:p>
        </p:txBody>
      </p:sp>
      <p:sp>
        <p:nvSpPr>
          <p:cNvPr id="38" name="Rectangle 37">
            <a:extLst>
              <a:ext uri="{FF2B5EF4-FFF2-40B4-BE49-F238E27FC236}">
                <a16:creationId xmlns:a16="http://schemas.microsoft.com/office/drawing/2014/main" id="{6103F68F-4DAE-8D1A-BEC9-9EBDE6B393DF}"/>
              </a:ext>
            </a:extLst>
          </p:cNvPr>
          <p:cNvSpPr/>
          <p:nvPr/>
        </p:nvSpPr>
        <p:spPr>
          <a:xfrm>
            <a:off x="5044978" y="4489322"/>
            <a:ext cx="1051196" cy="261610"/>
          </a:xfrm>
          <a:prstGeom prst="rect">
            <a:avLst/>
          </a:prstGeom>
          <a:noFill/>
        </p:spPr>
        <p:txBody>
          <a:bodyPr wrap="square" lIns="91440" tIns="45720" rIns="91440" bIns="45720">
            <a:spAutoFit/>
          </a:bodyPr>
          <a:lstStyle/>
          <a:p>
            <a:pPr algn="ctr"/>
            <a:r>
              <a:rPr lang="en-US" sz="1100" dirty="0">
                <a:ln w="0"/>
                <a:effectLst>
                  <a:outerShdw blurRad="38100" dist="19050" dir="2700000" algn="tl" rotWithShape="0">
                    <a:schemeClr val="dk1">
                      <a:alpha val="40000"/>
                    </a:schemeClr>
                  </a:outerShdw>
                </a:effectLst>
              </a:rPr>
              <a:t>Inclusive</a:t>
            </a:r>
            <a:endParaRPr lang="en-US" sz="1100" b="0" cap="none" spc="0" dirty="0">
              <a:ln w="0"/>
              <a:solidFill>
                <a:schemeClr val="tx1"/>
              </a:solidFill>
              <a:effectLst>
                <a:outerShdw blurRad="38100" dist="19050" dir="2700000" algn="tl" rotWithShape="0">
                  <a:schemeClr val="dk1">
                    <a:alpha val="40000"/>
                  </a:schemeClr>
                </a:outerShdw>
              </a:effectLst>
            </a:endParaRPr>
          </a:p>
        </p:txBody>
      </p:sp>
      <p:sp>
        <p:nvSpPr>
          <p:cNvPr id="39" name="TextBox 38">
            <a:extLst>
              <a:ext uri="{FF2B5EF4-FFF2-40B4-BE49-F238E27FC236}">
                <a16:creationId xmlns:a16="http://schemas.microsoft.com/office/drawing/2014/main" id="{D27E57E0-347A-017E-C8CA-0B6AA5593168}"/>
              </a:ext>
            </a:extLst>
          </p:cNvPr>
          <p:cNvSpPr txBox="1"/>
          <p:nvPr/>
        </p:nvSpPr>
        <p:spPr>
          <a:xfrm rot="21103894">
            <a:off x="4881086" y="143330"/>
            <a:ext cx="1215688" cy="1292662"/>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 linguist</a:t>
            </a:r>
          </a:p>
          <a:p>
            <a:pPr algn="ctr"/>
            <a:endParaRPr lang="en-GB" sz="600" b="1" dirty="0">
              <a:solidFill>
                <a:schemeClr val="bg1"/>
              </a:solidFill>
              <a:effectLst/>
              <a:latin typeface="Arial" panose="020B0604020202020204" pitchFamily="34" charset="0"/>
              <a:ea typeface="Times New Roman" panose="02020603050405020304" pitchFamily="18" charset="0"/>
            </a:endParaRPr>
          </a:p>
          <a:p>
            <a:pPr algn="ctr"/>
            <a:r>
              <a:rPr lang="en-GB" sz="600" dirty="0">
                <a:solidFill>
                  <a:schemeClr val="bg1"/>
                </a:solidFill>
                <a:effectLst/>
                <a:latin typeface="Arial" panose="020B0604020202020204" pitchFamily="34" charset="0"/>
                <a:ea typeface="Times New Roman" panose="02020603050405020304" pitchFamily="18" charset="0"/>
              </a:rPr>
              <a:t>Learning a different language helps us to deepen our understanding of the world and helps us appreciate diversity in culture and experience. As linguists we learn to express our ideas and thoughts in another language and to understand and respond to its speakers, both in speech and in writing.</a:t>
            </a:r>
          </a:p>
        </p:txBody>
      </p:sp>
      <p:sp>
        <p:nvSpPr>
          <p:cNvPr id="40" name="TextBox 39">
            <a:extLst>
              <a:ext uri="{FF2B5EF4-FFF2-40B4-BE49-F238E27FC236}">
                <a16:creationId xmlns:a16="http://schemas.microsoft.com/office/drawing/2014/main" id="{AC16C1C6-ECD9-76E6-B527-6A3A9706EF4C}"/>
              </a:ext>
            </a:extLst>
          </p:cNvPr>
          <p:cNvSpPr txBox="1"/>
          <p:nvPr/>
        </p:nvSpPr>
        <p:spPr>
          <a:xfrm rot="18040002">
            <a:off x="2971174" y="1379112"/>
            <a:ext cx="1289706" cy="1754326"/>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 geographer</a:t>
            </a:r>
          </a:p>
          <a:p>
            <a:pPr algn="ctr"/>
            <a:endParaRPr lang="en-GB" sz="600" b="1" dirty="0">
              <a:solidFill>
                <a:schemeClr val="bg1"/>
              </a:solidFill>
              <a:effectLst/>
              <a:latin typeface="Arial" panose="020B0604020202020204" pitchFamily="34" charset="0"/>
              <a:ea typeface="Times New Roman" panose="02020603050405020304" pitchFamily="18" charset="0"/>
            </a:endParaRPr>
          </a:p>
          <a:p>
            <a:pPr algn="ctr"/>
            <a:r>
              <a:rPr lang="en-GB" sz="600" dirty="0">
                <a:solidFill>
                  <a:schemeClr val="bg1"/>
                </a:solidFill>
                <a:effectLst/>
                <a:latin typeface="Arial" panose="020B0604020202020204" pitchFamily="34" charset="0"/>
                <a:ea typeface="Times New Roman" panose="02020603050405020304" pitchFamily="18" charset="0"/>
              </a:rPr>
              <a:t>Geography is the study of the Earth's physical properties and how they are affected by human activity. As geographers we study physical changes in the environment. When looking at physical geography we study the physical features of the Earth, such as oceans, mountains, rivers, coastlines, forests and plant life. When learning about human </a:t>
            </a:r>
            <a:endParaRPr lang="en-GB" sz="600" dirty="0" smtClean="0">
              <a:solidFill>
                <a:schemeClr val="bg1"/>
              </a:solidFill>
              <a:effectLst/>
              <a:latin typeface="Arial" panose="020B0604020202020204" pitchFamily="34" charset="0"/>
              <a:ea typeface="Times New Roman" panose="02020603050405020304" pitchFamily="18" charset="0"/>
            </a:endParaRPr>
          </a:p>
          <a:p>
            <a:pPr algn="ctr"/>
            <a:r>
              <a:rPr lang="en-GB" sz="600" dirty="0" smtClean="0">
                <a:solidFill>
                  <a:schemeClr val="bg1"/>
                </a:solidFill>
                <a:effectLst/>
                <a:latin typeface="Arial" panose="020B0604020202020204" pitchFamily="34" charset="0"/>
                <a:ea typeface="Times New Roman" panose="02020603050405020304" pitchFamily="18" charset="0"/>
              </a:rPr>
              <a:t>geography </a:t>
            </a:r>
            <a:r>
              <a:rPr lang="en-GB" sz="600" dirty="0">
                <a:solidFill>
                  <a:schemeClr val="bg1"/>
                </a:solidFill>
                <a:effectLst/>
                <a:latin typeface="Arial" panose="020B0604020202020204" pitchFamily="34" charset="0"/>
                <a:ea typeface="Times New Roman" panose="02020603050405020304" pitchFamily="18" charset="0"/>
              </a:rPr>
              <a:t>we study </a:t>
            </a:r>
            <a:r>
              <a:rPr lang="en-GB" sz="600" dirty="0" smtClean="0">
                <a:solidFill>
                  <a:schemeClr val="bg1"/>
                </a:solidFill>
                <a:effectLst/>
                <a:latin typeface="Arial" panose="020B0604020202020204" pitchFamily="34" charset="0"/>
                <a:ea typeface="Times New Roman" panose="02020603050405020304" pitchFamily="18" charset="0"/>
              </a:rPr>
              <a:t>the</a:t>
            </a:r>
          </a:p>
          <a:p>
            <a:pPr algn="ctr"/>
            <a:r>
              <a:rPr lang="en-GB" sz="600" dirty="0" smtClean="0">
                <a:solidFill>
                  <a:schemeClr val="bg1"/>
                </a:solidFill>
                <a:effectLst/>
                <a:latin typeface="Arial" panose="020B0604020202020204" pitchFamily="34" charset="0"/>
                <a:ea typeface="Times New Roman" panose="02020603050405020304" pitchFamily="18" charset="0"/>
              </a:rPr>
              <a:t> </a:t>
            </a:r>
            <a:r>
              <a:rPr lang="en-GB" sz="600" dirty="0">
                <a:solidFill>
                  <a:schemeClr val="bg1"/>
                </a:solidFill>
                <a:effectLst/>
                <a:latin typeface="Arial" panose="020B0604020202020204" pitchFamily="34" charset="0"/>
                <a:ea typeface="Times New Roman" panose="02020603050405020304" pitchFamily="18" charset="0"/>
              </a:rPr>
              <a:t>human race and our interactions with the </a:t>
            </a:r>
            <a:endParaRPr lang="en-GB" sz="600" dirty="0" smtClean="0">
              <a:solidFill>
                <a:schemeClr val="bg1"/>
              </a:solidFill>
              <a:effectLst/>
              <a:latin typeface="Arial" panose="020B0604020202020204" pitchFamily="34" charset="0"/>
              <a:ea typeface="Times New Roman" panose="02020603050405020304" pitchFamily="18" charset="0"/>
            </a:endParaRPr>
          </a:p>
          <a:p>
            <a:pPr algn="ctr"/>
            <a:r>
              <a:rPr lang="en-GB" sz="600" dirty="0" smtClean="0">
                <a:solidFill>
                  <a:schemeClr val="bg1"/>
                </a:solidFill>
                <a:effectLst/>
                <a:latin typeface="Arial" panose="020B0604020202020204" pitchFamily="34" charset="0"/>
                <a:ea typeface="Times New Roman" panose="02020603050405020304" pitchFamily="18" charset="0"/>
              </a:rPr>
              <a:t>natural </a:t>
            </a:r>
            <a:r>
              <a:rPr lang="en-GB" sz="600" dirty="0">
                <a:solidFill>
                  <a:schemeClr val="bg1"/>
                </a:solidFill>
                <a:effectLst/>
                <a:latin typeface="Arial" panose="020B0604020202020204" pitchFamily="34" charset="0"/>
                <a:ea typeface="Times New Roman" panose="02020603050405020304" pitchFamily="18" charset="0"/>
              </a:rPr>
              <a:t>environment. </a:t>
            </a:r>
          </a:p>
        </p:txBody>
      </p:sp>
      <p:sp>
        <p:nvSpPr>
          <p:cNvPr id="41" name="TextBox 40">
            <a:extLst>
              <a:ext uri="{FF2B5EF4-FFF2-40B4-BE49-F238E27FC236}">
                <a16:creationId xmlns:a16="http://schemas.microsoft.com/office/drawing/2014/main" id="{425598C9-E024-B8D5-AA1D-A9A9DFE6748D}"/>
              </a:ext>
            </a:extLst>
          </p:cNvPr>
          <p:cNvSpPr txBox="1"/>
          <p:nvPr/>
        </p:nvSpPr>
        <p:spPr>
          <a:xfrm rot="3660639">
            <a:off x="3015781" y="3795630"/>
            <a:ext cx="1289706" cy="1200329"/>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an artist</a:t>
            </a:r>
          </a:p>
          <a:p>
            <a:pPr algn="ctr"/>
            <a:endParaRPr lang="en-GB" sz="600" dirty="0">
              <a:solidFill>
                <a:schemeClr val="bg1"/>
              </a:solidFill>
              <a:effectLst/>
              <a:latin typeface="Arial" panose="020B0604020202020204" pitchFamily="34" charset="0"/>
              <a:ea typeface="Times New Roman" panose="02020603050405020304" pitchFamily="18" charset="0"/>
            </a:endParaRPr>
          </a:p>
          <a:p>
            <a:pPr algn="ctr"/>
            <a:r>
              <a:rPr lang="en-GB" sz="600" dirty="0">
                <a:solidFill>
                  <a:schemeClr val="bg1"/>
                </a:solidFill>
                <a:effectLst/>
                <a:latin typeface="Arial" panose="020B0604020202020204" pitchFamily="34" charset="0"/>
                <a:ea typeface="Times New Roman" panose="02020603050405020304" pitchFamily="18" charset="0"/>
              </a:rPr>
              <a:t>Art and design is </a:t>
            </a:r>
            <a:r>
              <a:rPr lang="en-GB" sz="600" dirty="0" smtClean="0">
                <a:solidFill>
                  <a:schemeClr val="bg1"/>
                </a:solidFill>
                <a:effectLst/>
                <a:latin typeface="Arial" panose="020B0604020202020204" pitchFamily="34" charset="0"/>
                <a:ea typeface="Times New Roman" panose="02020603050405020304" pitchFamily="18" charset="0"/>
              </a:rPr>
              <a:t>the</a:t>
            </a:r>
          </a:p>
          <a:p>
            <a:pPr algn="ctr"/>
            <a:r>
              <a:rPr lang="en-GB" sz="600" dirty="0" smtClean="0">
                <a:solidFill>
                  <a:schemeClr val="bg1"/>
                </a:solidFill>
                <a:effectLst/>
                <a:latin typeface="Arial" panose="020B0604020202020204" pitchFamily="34" charset="0"/>
                <a:ea typeface="Times New Roman" panose="02020603050405020304" pitchFamily="18" charset="0"/>
              </a:rPr>
              <a:t> </a:t>
            </a:r>
            <a:r>
              <a:rPr lang="en-GB" sz="600" dirty="0">
                <a:solidFill>
                  <a:schemeClr val="bg1"/>
                </a:solidFill>
                <a:effectLst/>
                <a:latin typeface="Arial" panose="020B0604020202020204" pitchFamily="34" charset="0"/>
                <a:ea typeface="Times New Roman" panose="02020603050405020304" pitchFamily="18" charset="0"/>
              </a:rPr>
              <a:t>study, planning </a:t>
            </a:r>
            <a:r>
              <a:rPr lang="en-GB" sz="600" dirty="0" smtClean="0">
                <a:solidFill>
                  <a:schemeClr val="bg1"/>
                </a:solidFill>
                <a:effectLst/>
                <a:latin typeface="Arial" panose="020B0604020202020204" pitchFamily="34" charset="0"/>
                <a:ea typeface="Times New Roman" panose="02020603050405020304" pitchFamily="18" charset="0"/>
              </a:rPr>
              <a:t>and</a:t>
            </a:r>
          </a:p>
          <a:p>
            <a:pPr algn="ctr"/>
            <a:r>
              <a:rPr lang="en-GB" sz="600" dirty="0" smtClean="0">
                <a:solidFill>
                  <a:schemeClr val="bg1"/>
                </a:solidFill>
                <a:effectLst/>
                <a:latin typeface="Arial" panose="020B0604020202020204" pitchFamily="34" charset="0"/>
                <a:ea typeface="Times New Roman" panose="02020603050405020304" pitchFamily="18" charset="0"/>
              </a:rPr>
              <a:t> </a:t>
            </a:r>
            <a:r>
              <a:rPr lang="en-GB" sz="600" dirty="0">
                <a:solidFill>
                  <a:schemeClr val="bg1"/>
                </a:solidFill>
                <a:effectLst/>
                <a:latin typeface="Arial" panose="020B0604020202020204" pitchFamily="34" charset="0"/>
                <a:ea typeface="Times New Roman" panose="02020603050405020304" pitchFamily="18" charset="0"/>
              </a:rPr>
              <a:t>creation of works that cover visual art (including digital media) painting and drawing, textiles and sculpture. As artists we will appreciate the works of others and create our own pieces that use similar styles and techniques.</a:t>
            </a:r>
          </a:p>
        </p:txBody>
      </p:sp>
      <p:sp>
        <p:nvSpPr>
          <p:cNvPr id="42" name="TextBox 41">
            <a:extLst>
              <a:ext uri="{FF2B5EF4-FFF2-40B4-BE49-F238E27FC236}">
                <a16:creationId xmlns:a16="http://schemas.microsoft.com/office/drawing/2014/main" id="{1D1AFE3C-5097-4B6C-37A0-E0C886363CFA}"/>
              </a:ext>
            </a:extLst>
          </p:cNvPr>
          <p:cNvSpPr txBox="1"/>
          <p:nvPr/>
        </p:nvSpPr>
        <p:spPr>
          <a:xfrm rot="2190822">
            <a:off x="3717458" y="4556193"/>
            <a:ext cx="1289706" cy="1384995"/>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 musician</a:t>
            </a:r>
          </a:p>
          <a:p>
            <a:pPr algn="ctr"/>
            <a:endParaRPr lang="en-GB" sz="600" b="1" dirty="0">
              <a:solidFill>
                <a:schemeClr val="bg1"/>
              </a:solidFill>
              <a:effectLst/>
              <a:latin typeface="Arial" panose="020B0604020202020204" pitchFamily="34" charset="0"/>
              <a:ea typeface="Times New Roman" panose="02020603050405020304" pitchFamily="18" charset="0"/>
            </a:endParaRPr>
          </a:p>
          <a:p>
            <a:pPr algn="ctr"/>
            <a:r>
              <a:rPr lang="en-GB" sz="600" dirty="0">
                <a:solidFill>
                  <a:schemeClr val="bg1"/>
                </a:solidFill>
                <a:effectLst/>
                <a:latin typeface="Arial" panose="020B0604020202020204" pitchFamily="34" charset="0"/>
                <a:ea typeface="Times New Roman" panose="02020603050405020304" pitchFamily="18" charset="0"/>
              </a:rPr>
              <a:t>As musicians we play </a:t>
            </a:r>
            <a:endParaRPr lang="en-GB" sz="600" dirty="0" smtClean="0">
              <a:solidFill>
                <a:schemeClr val="bg1"/>
              </a:solidFill>
              <a:effectLst/>
              <a:latin typeface="Arial" panose="020B0604020202020204" pitchFamily="34" charset="0"/>
              <a:ea typeface="Times New Roman" panose="02020603050405020304" pitchFamily="18" charset="0"/>
            </a:endParaRPr>
          </a:p>
          <a:p>
            <a:pPr algn="ctr"/>
            <a:r>
              <a:rPr lang="en-GB" sz="600" dirty="0" smtClean="0">
                <a:solidFill>
                  <a:schemeClr val="bg1"/>
                </a:solidFill>
                <a:effectLst/>
                <a:latin typeface="Arial" panose="020B0604020202020204" pitchFamily="34" charset="0"/>
                <a:ea typeface="Times New Roman" panose="02020603050405020304" pitchFamily="18" charset="0"/>
              </a:rPr>
              <a:t>and </a:t>
            </a:r>
            <a:r>
              <a:rPr lang="en-GB" sz="600" dirty="0">
                <a:solidFill>
                  <a:schemeClr val="bg1"/>
                </a:solidFill>
                <a:effectLst/>
                <a:latin typeface="Arial" panose="020B0604020202020204" pitchFamily="34" charset="0"/>
                <a:ea typeface="Times New Roman" panose="02020603050405020304" pitchFamily="18" charset="0"/>
              </a:rPr>
              <a:t>perform in solo and ensemble contexts, using our voices, playing musical instruments and using music technology with increasing accuracy, fluency, control and expression. We improvise and compose music for a range of purposes using different aspects of music such as rhythm, tone, pitch, volume and timbre.</a:t>
            </a:r>
          </a:p>
        </p:txBody>
      </p:sp>
      <p:sp>
        <p:nvSpPr>
          <p:cNvPr id="43" name="TextBox 42">
            <a:extLst>
              <a:ext uri="{FF2B5EF4-FFF2-40B4-BE49-F238E27FC236}">
                <a16:creationId xmlns:a16="http://schemas.microsoft.com/office/drawing/2014/main" id="{9B28E3B3-2A7E-CCB4-B5B6-60DD45BD60C4}"/>
              </a:ext>
            </a:extLst>
          </p:cNvPr>
          <p:cNvSpPr txBox="1"/>
          <p:nvPr/>
        </p:nvSpPr>
        <p:spPr>
          <a:xfrm rot="16200000">
            <a:off x="2625893" y="2665413"/>
            <a:ext cx="1289706" cy="1384995"/>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 scientist</a:t>
            </a:r>
          </a:p>
          <a:p>
            <a:pPr algn="ctr"/>
            <a:endParaRPr lang="en-GB" sz="600" b="1" dirty="0">
              <a:solidFill>
                <a:schemeClr val="bg1"/>
              </a:solidFill>
              <a:effectLst/>
              <a:latin typeface="Arial" panose="020B0604020202020204" pitchFamily="34" charset="0"/>
              <a:ea typeface="Times New Roman" panose="02020603050405020304" pitchFamily="18" charset="0"/>
            </a:endParaRPr>
          </a:p>
          <a:p>
            <a:pPr algn="ctr"/>
            <a:r>
              <a:rPr lang="en-GB" sz="600" dirty="0">
                <a:solidFill>
                  <a:schemeClr val="bg1"/>
                </a:solidFill>
                <a:effectLst/>
                <a:latin typeface="Arial" panose="020B0604020202020204" pitchFamily="34" charset="0"/>
                <a:ea typeface="Times New Roman" panose="02020603050405020304" pitchFamily="18" charset="0"/>
              </a:rPr>
              <a:t>Science is the study of the natural world through observation and experiment. As scientists, we use the skills of predicting, observing, classifying, measuring, recording, inferring and communicating to help us answer scientific questions about living things and </a:t>
            </a:r>
            <a:endParaRPr lang="en-GB" sz="600" dirty="0" smtClean="0">
              <a:solidFill>
                <a:schemeClr val="bg1"/>
              </a:solidFill>
              <a:effectLst/>
              <a:latin typeface="Arial" panose="020B0604020202020204" pitchFamily="34" charset="0"/>
              <a:ea typeface="Times New Roman" panose="02020603050405020304" pitchFamily="18" charset="0"/>
            </a:endParaRPr>
          </a:p>
          <a:p>
            <a:pPr algn="ctr"/>
            <a:r>
              <a:rPr lang="en-GB" sz="600" dirty="0" smtClean="0">
                <a:solidFill>
                  <a:schemeClr val="bg1"/>
                </a:solidFill>
                <a:effectLst/>
                <a:latin typeface="Arial" panose="020B0604020202020204" pitchFamily="34" charset="0"/>
                <a:ea typeface="Times New Roman" panose="02020603050405020304" pitchFamily="18" charset="0"/>
              </a:rPr>
              <a:t>physical </a:t>
            </a:r>
            <a:r>
              <a:rPr lang="en-GB" sz="600" dirty="0">
                <a:solidFill>
                  <a:schemeClr val="bg1"/>
                </a:solidFill>
                <a:effectLst/>
                <a:latin typeface="Arial" panose="020B0604020202020204" pitchFamily="34" charset="0"/>
                <a:ea typeface="Times New Roman" panose="02020603050405020304" pitchFamily="18" charset="0"/>
              </a:rPr>
              <a:t>and chemical processes.</a:t>
            </a:r>
          </a:p>
        </p:txBody>
      </p:sp>
      <p:sp>
        <p:nvSpPr>
          <p:cNvPr id="44" name="TextBox 43">
            <a:extLst>
              <a:ext uri="{FF2B5EF4-FFF2-40B4-BE49-F238E27FC236}">
                <a16:creationId xmlns:a16="http://schemas.microsoft.com/office/drawing/2014/main" id="{A9A15FCD-5C22-E94D-87CD-8CE6050E7E2E}"/>
              </a:ext>
            </a:extLst>
          </p:cNvPr>
          <p:cNvSpPr txBox="1"/>
          <p:nvPr/>
        </p:nvSpPr>
        <p:spPr>
          <a:xfrm rot="19501313">
            <a:off x="3714586" y="522766"/>
            <a:ext cx="1412451" cy="1788182"/>
          </a:xfrm>
          <a:prstGeom prst="rect">
            <a:avLst/>
          </a:prstGeom>
          <a:noFill/>
        </p:spPr>
        <p:txBody>
          <a:bodyPr wrap="square" anchor="ctr">
            <a:spAutoFit/>
          </a:bodyPr>
          <a:lstStyle/>
          <a:p>
            <a:pPr algn="ctr"/>
            <a:r>
              <a:rPr lang="en-GB" sz="580" b="1" dirty="0">
                <a:solidFill>
                  <a:schemeClr val="bg1"/>
                </a:solidFill>
                <a:effectLst/>
                <a:latin typeface="Arial" panose="020B0604020202020204" pitchFamily="34" charset="0"/>
                <a:ea typeface="Times New Roman" panose="02020603050405020304" pitchFamily="18" charset="0"/>
              </a:rPr>
              <a:t>I am a historian</a:t>
            </a:r>
          </a:p>
          <a:p>
            <a:pPr algn="ctr"/>
            <a:r>
              <a:rPr lang="en-GB" sz="580" dirty="0">
                <a:solidFill>
                  <a:schemeClr val="bg1"/>
                </a:solidFill>
                <a:effectLst/>
                <a:latin typeface="Arial" panose="020B0604020202020204" pitchFamily="34" charset="0"/>
                <a:ea typeface="Times New Roman" panose="02020603050405020304" pitchFamily="18" charset="0"/>
              </a:rPr>
              <a:t>History is the study or the past from the first evidence of human writing. Anything before this is known as prehistory. As historians we use many key skills that can help us to understand the present and make better choices for the future.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History </a:t>
            </a:r>
            <a:r>
              <a:rPr lang="en-GB" sz="580" dirty="0">
                <a:solidFill>
                  <a:schemeClr val="bg1"/>
                </a:solidFill>
                <a:effectLst/>
                <a:latin typeface="Arial" panose="020B0604020202020204" pitchFamily="34" charset="0"/>
                <a:ea typeface="Times New Roman" panose="02020603050405020304" pitchFamily="18" charset="0"/>
              </a:rPr>
              <a:t>comes from a Greek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word </a:t>
            </a:r>
            <a:r>
              <a:rPr lang="en-GB" sz="580" dirty="0">
                <a:solidFill>
                  <a:schemeClr val="bg1"/>
                </a:solidFill>
                <a:effectLst/>
                <a:latin typeface="Arial" panose="020B0604020202020204" pitchFamily="34" charset="0"/>
                <a:ea typeface="Times New Roman" panose="02020603050405020304" pitchFamily="18" charset="0"/>
              </a:rPr>
              <a:t>which means “</a:t>
            </a:r>
            <a:r>
              <a:rPr lang="en-GB" sz="580" i="1" dirty="0">
                <a:solidFill>
                  <a:schemeClr val="bg1"/>
                </a:solidFill>
                <a:effectLst/>
                <a:latin typeface="Arial" panose="020B0604020202020204" pitchFamily="34" charset="0"/>
                <a:ea typeface="Times New Roman" panose="02020603050405020304" pitchFamily="18" charset="0"/>
              </a:rPr>
              <a:t>knowledge acquired by investigation</a:t>
            </a:r>
            <a:r>
              <a:rPr lang="en-GB" sz="580" dirty="0">
                <a:solidFill>
                  <a:schemeClr val="bg1"/>
                </a:solidFill>
                <a:effectLst/>
                <a:latin typeface="Arial" panose="020B0604020202020204" pitchFamily="34" charset="0"/>
                <a:ea typeface="Times New Roman" panose="02020603050405020304" pitchFamily="18" charset="0"/>
              </a:rPr>
              <a:t>”,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which </a:t>
            </a:r>
            <a:r>
              <a:rPr lang="en-GB" sz="580" dirty="0">
                <a:solidFill>
                  <a:schemeClr val="bg1"/>
                </a:solidFill>
                <a:effectLst/>
                <a:latin typeface="Arial" panose="020B0604020202020204" pitchFamily="34" charset="0"/>
                <a:ea typeface="Times New Roman" panose="02020603050405020304" pitchFamily="18" charset="0"/>
              </a:rPr>
              <a:t>is what we do </a:t>
            </a:r>
            <a:r>
              <a:rPr lang="en-GB" sz="580" dirty="0" smtClean="0">
                <a:solidFill>
                  <a:schemeClr val="bg1"/>
                </a:solidFill>
                <a:effectLst/>
                <a:latin typeface="Arial" panose="020B0604020202020204" pitchFamily="34" charset="0"/>
                <a:ea typeface="Times New Roman" panose="02020603050405020304" pitchFamily="18" charset="0"/>
              </a:rPr>
              <a:t>as</a:t>
            </a:r>
          </a:p>
          <a:p>
            <a:pPr algn="ctr"/>
            <a:r>
              <a:rPr lang="en-GB" sz="580" dirty="0" smtClean="0">
                <a:solidFill>
                  <a:schemeClr val="bg1"/>
                </a:solidFill>
                <a:effectLst/>
                <a:latin typeface="Arial" panose="020B0604020202020204" pitchFamily="34" charset="0"/>
                <a:ea typeface="Times New Roman" panose="02020603050405020304" pitchFamily="18" charset="0"/>
              </a:rPr>
              <a:t> </a:t>
            </a:r>
            <a:r>
              <a:rPr lang="en-GB" sz="580" dirty="0">
                <a:solidFill>
                  <a:schemeClr val="bg1"/>
                </a:solidFill>
                <a:effectLst/>
                <a:latin typeface="Arial" panose="020B0604020202020204" pitchFamily="34" charset="0"/>
                <a:ea typeface="Times New Roman" panose="02020603050405020304" pitchFamily="18" charset="0"/>
              </a:rPr>
              <a:t>historians. We are like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detectives</a:t>
            </a:r>
            <a:r>
              <a:rPr lang="en-GB" sz="580" dirty="0">
                <a:solidFill>
                  <a:schemeClr val="bg1"/>
                </a:solidFill>
                <a:effectLst/>
                <a:latin typeface="Arial" panose="020B0604020202020204" pitchFamily="34" charset="0"/>
                <a:ea typeface="Times New Roman" panose="02020603050405020304" pitchFamily="18" charset="0"/>
              </a:rPr>
              <a:t>, investigating </a:t>
            </a:r>
            <a:r>
              <a:rPr lang="en-GB" sz="580" dirty="0" smtClean="0">
                <a:solidFill>
                  <a:schemeClr val="bg1"/>
                </a:solidFill>
                <a:effectLst/>
                <a:latin typeface="Arial" panose="020B0604020202020204" pitchFamily="34" charset="0"/>
                <a:ea typeface="Times New Roman" panose="02020603050405020304" pitchFamily="18" charset="0"/>
              </a:rPr>
              <a:t>what</a:t>
            </a:r>
          </a:p>
          <a:p>
            <a:pPr algn="ctr"/>
            <a:r>
              <a:rPr lang="en-GB" sz="580" dirty="0" smtClean="0">
                <a:solidFill>
                  <a:schemeClr val="bg1"/>
                </a:solidFill>
                <a:effectLst/>
                <a:latin typeface="Arial" panose="020B0604020202020204" pitchFamily="34" charset="0"/>
                <a:ea typeface="Times New Roman" panose="02020603050405020304" pitchFamily="18" charset="0"/>
              </a:rPr>
              <a:t> </a:t>
            </a:r>
            <a:r>
              <a:rPr lang="en-GB" sz="580" dirty="0">
                <a:solidFill>
                  <a:schemeClr val="bg1"/>
                </a:solidFill>
                <a:effectLst/>
                <a:latin typeface="Arial" panose="020B0604020202020204" pitchFamily="34" charset="0"/>
                <a:ea typeface="Times New Roman" panose="02020603050405020304" pitchFamily="18" charset="0"/>
              </a:rPr>
              <a:t>has happened - and why - using </a:t>
            </a:r>
            <a:r>
              <a:rPr lang="en-GB" sz="580" b="0" dirty="0">
                <a:solidFill>
                  <a:schemeClr val="bg1"/>
                </a:solidFill>
                <a:effectLst/>
                <a:latin typeface="Arial" panose="020B0604020202020204" pitchFamily="34" charset="0"/>
                <a:ea typeface="Times New Roman" panose="02020603050405020304" pitchFamily="18" charset="0"/>
              </a:rPr>
              <a:t>evidence.</a:t>
            </a:r>
            <a:r>
              <a:rPr lang="en-GB" sz="580" dirty="0">
                <a:solidFill>
                  <a:schemeClr val="bg1"/>
                </a:solidFill>
                <a:effectLst/>
                <a:latin typeface="Arial" panose="020B0604020202020204" pitchFamily="34" charset="0"/>
                <a:ea typeface="Times New Roman" panose="02020603050405020304" pitchFamily="18" charset="0"/>
              </a:rPr>
              <a:t> Evidence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helps </a:t>
            </a:r>
            <a:r>
              <a:rPr lang="en-GB" sz="580" dirty="0">
                <a:solidFill>
                  <a:schemeClr val="bg1"/>
                </a:solidFill>
                <a:effectLst/>
                <a:latin typeface="Arial" panose="020B0604020202020204" pitchFamily="34" charset="0"/>
                <a:ea typeface="Times New Roman" panose="02020603050405020304" pitchFamily="18" charset="0"/>
              </a:rPr>
              <a:t>us build a clearer,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more </a:t>
            </a:r>
            <a:r>
              <a:rPr lang="en-GB" sz="580" dirty="0">
                <a:solidFill>
                  <a:schemeClr val="bg1"/>
                </a:solidFill>
                <a:effectLst/>
                <a:latin typeface="Arial" panose="020B0604020202020204" pitchFamily="34" charset="0"/>
                <a:ea typeface="Times New Roman" panose="02020603050405020304" pitchFamily="18" charset="0"/>
              </a:rPr>
              <a:t>accurate </a:t>
            </a:r>
            <a:endParaRPr lang="en-GB" sz="580" dirty="0" smtClean="0">
              <a:solidFill>
                <a:schemeClr val="bg1"/>
              </a:solidFill>
              <a:effectLst/>
              <a:latin typeface="Arial" panose="020B0604020202020204" pitchFamily="34" charset="0"/>
              <a:ea typeface="Times New Roman" panose="02020603050405020304" pitchFamily="18" charset="0"/>
            </a:endParaRPr>
          </a:p>
          <a:p>
            <a:pPr algn="ctr"/>
            <a:r>
              <a:rPr lang="en-GB" sz="580" dirty="0" smtClean="0">
                <a:solidFill>
                  <a:schemeClr val="bg1"/>
                </a:solidFill>
                <a:effectLst/>
                <a:latin typeface="Arial" panose="020B0604020202020204" pitchFamily="34" charset="0"/>
                <a:ea typeface="Times New Roman" panose="02020603050405020304" pitchFamily="18" charset="0"/>
              </a:rPr>
              <a:t>understanding </a:t>
            </a:r>
            <a:r>
              <a:rPr lang="en-GB" sz="580" dirty="0">
                <a:solidFill>
                  <a:schemeClr val="bg1"/>
                </a:solidFill>
                <a:effectLst/>
                <a:latin typeface="Arial" panose="020B0604020202020204" pitchFamily="34" charset="0"/>
                <a:ea typeface="Times New Roman" panose="02020603050405020304" pitchFamily="18" charset="0"/>
              </a:rPr>
              <a:t>of the past.</a:t>
            </a:r>
            <a:endParaRPr lang="en-GB" sz="580" dirty="0">
              <a:solidFill>
                <a:schemeClr val="bg1"/>
              </a:solidFill>
              <a:effectLst/>
              <a:latin typeface="Times New Roman" panose="02020603050405020304" pitchFamily="18" charset="0"/>
              <a:ea typeface="Times New Roman" panose="02020603050405020304" pitchFamily="18" charset="0"/>
            </a:endParaRPr>
          </a:p>
        </p:txBody>
      </p:sp>
      <p:sp>
        <p:nvSpPr>
          <p:cNvPr id="45" name="TextBox 44">
            <a:extLst>
              <a:ext uri="{FF2B5EF4-FFF2-40B4-BE49-F238E27FC236}">
                <a16:creationId xmlns:a16="http://schemas.microsoft.com/office/drawing/2014/main" id="{9F0B5885-3CA0-E6A4-E2F6-EBD2C3F48276}"/>
              </a:ext>
            </a:extLst>
          </p:cNvPr>
          <p:cNvSpPr txBox="1"/>
          <p:nvPr/>
        </p:nvSpPr>
        <p:spPr>
          <a:xfrm rot="673794">
            <a:off x="4833891" y="4847733"/>
            <a:ext cx="1329718" cy="1754326"/>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 designer </a:t>
            </a:r>
            <a:r>
              <a:rPr lang="en-GB" sz="600" b="1" dirty="0" smtClean="0">
                <a:solidFill>
                  <a:schemeClr val="bg1"/>
                </a:solidFill>
                <a:effectLst/>
                <a:latin typeface="Arial" panose="020B0604020202020204" pitchFamily="34" charset="0"/>
                <a:ea typeface="Times New Roman" panose="02020603050405020304" pitchFamily="18" charset="0"/>
              </a:rPr>
              <a:t>and</a:t>
            </a:r>
          </a:p>
          <a:p>
            <a:pPr algn="ctr"/>
            <a:r>
              <a:rPr lang="en-GB" sz="600" b="1" dirty="0" smtClean="0">
                <a:solidFill>
                  <a:schemeClr val="bg1"/>
                </a:solidFill>
                <a:effectLst/>
                <a:latin typeface="Arial" panose="020B0604020202020204" pitchFamily="34" charset="0"/>
                <a:ea typeface="Times New Roman" panose="02020603050405020304" pitchFamily="18" charset="0"/>
              </a:rPr>
              <a:t> </a:t>
            </a:r>
            <a:r>
              <a:rPr lang="en-GB" sz="600" b="1" dirty="0">
                <a:solidFill>
                  <a:schemeClr val="bg1"/>
                </a:solidFill>
                <a:effectLst/>
                <a:latin typeface="Arial" panose="020B0604020202020204" pitchFamily="34" charset="0"/>
                <a:ea typeface="Times New Roman" panose="02020603050405020304" pitchFamily="18" charset="0"/>
              </a:rPr>
              <a:t>maker</a:t>
            </a:r>
          </a:p>
          <a:p>
            <a:pPr algn="ctr"/>
            <a:endParaRPr lang="en-GB" sz="600" b="1" dirty="0">
              <a:solidFill>
                <a:schemeClr val="bg1"/>
              </a:solidFill>
              <a:effectLst/>
              <a:latin typeface="Arial" panose="020B0604020202020204" pitchFamily="34" charset="0"/>
              <a:ea typeface="Times New Roman" panose="02020603050405020304" pitchFamily="18" charset="0"/>
            </a:endParaRPr>
          </a:p>
          <a:p>
            <a:pPr algn="ctr"/>
            <a:r>
              <a:rPr lang="en-GB" sz="600" dirty="0">
                <a:solidFill>
                  <a:schemeClr val="bg1"/>
                </a:solidFill>
                <a:effectLst/>
                <a:latin typeface="Arial" panose="020B0604020202020204" pitchFamily="34" charset="0"/>
                <a:ea typeface="Times New Roman" panose="02020603050405020304" pitchFamily="18" charset="0"/>
              </a:rPr>
              <a:t>Design technology is </a:t>
            </a:r>
            <a:r>
              <a:rPr lang="en-GB" sz="600" dirty="0" smtClean="0">
                <a:solidFill>
                  <a:schemeClr val="bg1"/>
                </a:solidFill>
                <a:effectLst/>
                <a:latin typeface="Arial" panose="020B0604020202020204" pitchFamily="34" charset="0"/>
                <a:ea typeface="Times New Roman" panose="02020603050405020304" pitchFamily="18" charset="0"/>
              </a:rPr>
              <a:t>the</a:t>
            </a:r>
          </a:p>
          <a:p>
            <a:pPr algn="ctr"/>
            <a:r>
              <a:rPr lang="en-GB" sz="600" dirty="0" smtClean="0">
                <a:solidFill>
                  <a:schemeClr val="bg1"/>
                </a:solidFill>
                <a:effectLst/>
                <a:latin typeface="Arial" panose="020B0604020202020204" pitchFamily="34" charset="0"/>
                <a:ea typeface="Times New Roman" panose="02020603050405020304" pitchFamily="18" charset="0"/>
              </a:rPr>
              <a:t> </a:t>
            </a:r>
            <a:r>
              <a:rPr lang="en-GB" sz="600" dirty="0">
                <a:solidFill>
                  <a:schemeClr val="bg1"/>
                </a:solidFill>
                <a:effectLst/>
                <a:latin typeface="Arial" panose="020B0604020202020204" pitchFamily="34" charset="0"/>
                <a:ea typeface="Times New Roman" panose="02020603050405020304" pitchFamily="18" charset="0"/>
              </a:rPr>
              <a:t>study of products (including food), their functions and suitability for their desired purpose. As designers and makers we look at, and evaluate, a range of existing products. We design a functional product according to a particular criteria. We discuss ideas and develop annotated sketches and diagrams, prototypes and computer-aided designs before making products that fulfil the purpose we want to achieve.</a:t>
            </a:r>
          </a:p>
        </p:txBody>
      </p:sp>
      <p:sp>
        <p:nvSpPr>
          <p:cNvPr id="46" name="TextBox 45">
            <a:extLst>
              <a:ext uri="{FF2B5EF4-FFF2-40B4-BE49-F238E27FC236}">
                <a16:creationId xmlns:a16="http://schemas.microsoft.com/office/drawing/2014/main" id="{D27E57E0-347A-017E-C8CA-0B6AA5593168}"/>
              </a:ext>
            </a:extLst>
          </p:cNvPr>
          <p:cNvSpPr txBox="1"/>
          <p:nvPr/>
        </p:nvSpPr>
        <p:spPr>
          <a:xfrm rot="827198">
            <a:off x="6098294" y="127843"/>
            <a:ext cx="1215688" cy="1477328"/>
          </a:xfrm>
          <a:prstGeom prst="rect">
            <a:avLst/>
          </a:prstGeom>
          <a:noFill/>
        </p:spPr>
        <p:txBody>
          <a:bodyPr wrap="square" anchor="ctr">
            <a:spAutoFit/>
          </a:bodyPr>
          <a:lstStyle/>
          <a:p>
            <a:pPr algn="ctr"/>
            <a:r>
              <a:rPr lang="en-GB" sz="600" b="1" dirty="0">
                <a:solidFill>
                  <a:schemeClr val="bg1"/>
                </a:solidFill>
                <a:effectLst/>
                <a:latin typeface="Arial" panose="020B0604020202020204" pitchFamily="34" charset="0"/>
                <a:ea typeface="Times New Roman" panose="02020603050405020304" pitchFamily="18" charset="0"/>
              </a:rPr>
              <a:t>I am a </a:t>
            </a:r>
            <a:r>
              <a:rPr lang="en-GB" sz="600" b="1" dirty="0" smtClean="0">
                <a:solidFill>
                  <a:schemeClr val="bg1"/>
                </a:solidFill>
                <a:latin typeface="Arial" panose="020B0604020202020204" pitchFamily="34" charset="0"/>
                <a:ea typeface="Times New Roman" panose="02020603050405020304" pitchFamily="18" charset="0"/>
              </a:rPr>
              <a:t>computer user</a:t>
            </a:r>
            <a:endParaRPr lang="en-GB" sz="600" b="1" dirty="0">
              <a:solidFill>
                <a:schemeClr val="bg1"/>
              </a:solidFill>
              <a:effectLst/>
              <a:latin typeface="Arial" panose="020B0604020202020204" pitchFamily="34" charset="0"/>
              <a:ea typeface="Times New Roman" panose="02020603050405020304" pitchFamily="18" charset="0"/>
            </a:endParaRPr>
          </a:p>
          <a:p>
            <a:pPr algn="ctr"/>
            <a:endParaRPr lang="en-GB" sz="600" dirty="0">
              <a:solidFill>
                <a:schemeClr val="bg1"/>
              </a:solidFill>
              <a:latin typeface="Arial" panose="020B0604020202020204" pitchFamily="34" charset="0"/>
              <a:ea typeface="Times New Roman" panose="02020603050405020304" pitchFamily="18" charset="0"/>
            </a:endParaRPr>
          </a:p>
          <a:p>
            <a:pPr algn="ctr"/>
            <a:r>
              <a:rPr lang="en-GB" sz="600" dirty="0">
                <a:solidFill>
                  <a:schemeClr val="bg1"/>
                </a:solidFill>
                <a:latin typeface="Arial" panose="020B0604020202020204" pitchFamily="34" charset="0"/>
                <a:ea typeface="Times New Roman" panose="02020603050405020304" pitchFamily="18" charset="0"/>
              </a:rPr>
              <a:t> As Computer users, we embrace and utilise new technology in a socially responsible and safe way. Not only will we be digitally literate and competent end-users of technology but through our computer science lessons we will develop creativity, resilience, problem-solving and critical thinking </a:t>
            </a:r>
            <a:r>
              <a:rPr lang="en-GB" sz="600" dirty="0" smtClean="0">
                <a:solidFill>
                  <a:schemeClr val="bg1"/>
                </a:solidFill>
                <a:latin typeface="Arial" panose="020B0604020202020204" pitchFamily="34" charset="0"/>
                <a:ea typeface="Times New Roman" panose="02020603050405020304" pitchFamily="18" charset="0"/>
              </a:rPr>
              <a:t>skills. </a:t>
            </a:r>
          </a:p>
          <a:p>
            <a:pPr algn="ctr"/>
            <a:r>
              <a:rPr lang="en-GB" sz="600" dirty="0" smtClean="0">
                <a:solidFill>
                  <a:schemeClr val="bg1"/>
                </a:solidFill>
                <a:latin typeface="Arial" panose="020B0604020202020204" pitchFamily="34" charset="0"/>
                <a:ea typeface="Times New Roman" panose="02020603050405020304" pitchFamily="18" charset="0"/>
              </a:rPr>
              <a:t>We will be responsible</a:t>
            </a:r>
          </a:p>
          <a:p>
            <a:pPr algn="ctr"/>
            <a:r>
              <a:rPr lang="en-GB" sz="600" dirty="0" smtClean="0">
                <a:solidFill>
                  <a:schemeClr val="bg1"/>
                </a:solidFill>
                <a:latin typeface="Arial" panose="020B0604020202020204" pitchFamily="34" charset="0"/>
                <a:ea typeface="Times New Roman" panose="02020603050405020304" pitchFamily="18" charset="0"/>
              </a:rPr>
              <a:t> </a:t>
            </a:r>
            <a:r>
              <a:rPr lang="en-GB" sz="600" dirty="0">
                <a:solidFill>
                  <a:schemeClr val="bg1"/>
                </a:solidFill>
                <a:latin typeface="Arial" panose="020B0604020202020204" pitchFamily="34" charset="0"/>
                <a:ea typeface="Times New Roman" panose="02020603050405020304" pitchFamily="18" charset="0"/>
              </a:rPr>
              <a:t>digital </a:t>
            </a:r>
            <a:r>
              <a:rPr lang="en-GB" sz="600" dirty="0" smtClean="0">
                <a:solidFill>
                  <a:schemeClr val="bg1"/>
                </a:solidFill>
                <a:latin typeface="Arial" panose="020B0604020202020204" pitchFamily="34" charset="0"/>
                <a:ea typeface="Times New Roman" panose="02020603050405020304" pitchFamily="18" charset="0"/>
              </a:rPr>
              <a:t>citizens</a:t>
            </a:r>
            <a:r>
              <a:rPr lang="en-GB" sz="600" dirty="0">
                <a:solidFill>
                  <a:schemeClr val="bg1"/>
                </a:solidFill>
                <a:latin typeface="Arial" panose="020B0604020202020204" pitchFamily="34" charset="0"/>
                <a:ea typeface="Times New Roman" panose="02020603050405020304" pitchFamily="18" charset="0"/>
              </a:rPr>
              <a:t>.</a:t>
            </a:r>
            <a:endParaRPr lang="en-GB" sz="600" dirty="0">
              <a:solidFill>
                <a:schemeClr val="bg1"/>
              </a:solidFill>
              <a:effectLst/>
              <a:latin typeface="Arial" panose="020B0604020202020204" pitchFamily="34" charset="0"/>
              <a:ea typeface="Times New Roman" panose="02020603050405020304" pitchFamily="18" charset="0"/>
            </a:endParaRPr>
          </a:p>
        </p:txBody>
      </p:sp>
      <p:sp>
        <p:nvSpPr>
          <p:cNvPr id="47" name="TextBox 46">
            <a:extLst>
              <a:ext uri="{FF2B5EF4-FFF2-40B4-BE49-F238E27FC236}">
                <a16:creationId xmlns:a16="http://schemas.microsoft.com/office/drawing/2014/main" id="{D27E57E0-347A-017E-C8CA-0B6AA5593168}"/>
              </a:ext>
            </a:extLst>
          </p:cNvPr>
          <p:cNvSpPr txBox="1"/>
          <p:nvPr/>
        </p:nvSpPr>
        <p:spPr>
          <a:xfrm rot="3461203">
            <a:off x="7945585" y="1353161"/>
            <a:ext cx="1215688" cy="1754326"/>
          </a:xfrm>
          <a:prstGeom prst="rect">
            <a:avLst/>
          </a:prstGeom>
          <a:noFill/>
        </p:spPr>
        <p:txBody>
          <a:bodyPr wrap="square" anchor="ctr">
            <a:spAutoFit/>
          </a:bodyPr>
          <a:lstStyle/>
          <a:p>
            <a:pPr algn="ctr"/>
            <a:r>
              <a:rPr lang="en-GB" sz="600" b="1" dirty="0" smtClean="0">
                <a:solidFill>
                  <a:schemeClr val="bg1"/>
                </a:solidFill>
                <a:effectLst/>
                <a:latin typeface="Arial" panose="020B0604020202020204" pitchFamily="34" charset="0"/>
                <a:ea typeface="Times New Roman" panose="02020603050405020304" pitchFamily="18" charset="0"/>
              </a:rPr>
              <a:t>I am a sports person</a:t>
            </a:r>
          </a:p>
          <a:p>
            <a:pPr algn="ctr"/>
            <a:r>
              <a:rPr lang="en-GB" sz="600" dirty="0">
                <a:solidFill>
                  <a:schemeClr val="bg1"/>
                </a:solidFill>
                <a:latin typeface="Arial" panose="020B0604020202020204" pitchFamily="34" charset="0"/>
                <a:ea typeface="Times New Roman" panose="02020603050405020304" pitchFamily="18" charset="0"/>
              </a:rPr>
              <a:t>As sports people, we have the tools and understanding to develop our health and fitness, physical literacy and emotional well-being in Physical Education (PE) and life. Substantive knowledge in PE is based on deliberate practice and development of specific skills that can be used in a variety of disciplines, sports and games, for example, running, jumping, throwing, catching, balances, movements, tactics, swimming and safe self-rescue.</a:t>
            </a:r>
            <a:endParaRPr lang="en-GB" sz="600" dirty="0">
              <a:solidFill>
                <a:schemeClr val="bg1"/>
              </a:solidFill>
              <a:effectLst/>
              <a:latin typeface="Arial" panose="020B0604020202020204" pitchFamily="34" charset="0"/>
              <a:ea typeface="Times New Roman" panose="02020603050405020304" pitchFamily="18" charset="0"/>
            </a:endParaRPr>
          </a:p>
        </p:txBody>
      </p:sp>
      <p:sp>
        <p:nvSpPr>
          <p:cNvPr id="48" name="TextBox 47">
            <a:extLst>
              <a:ext uri="{FF2B5EF4-FFF2-40B4-BE49-F238E27FC236}">
                <a16:creationId xmlns:a16="http://schemas.microsoft.com/office/drawing/2014/main" id="{D27E57E0-347A-017E-C8CA-0B6AA5593168}"/>
              </a:ext>
            </a:extLst>
          </p:cNvPr>
          <p:cNvSpPr txBox="1"/>
          <p:nvPr/>
        </p:nvSpPr>
        <p:spPr>
          <a:xfrm rot="1978738">
            <a:off x="7153452" y="463265"/>
            <a:ext cx="1112378" cy="1846659"/>
          </a:xfrm>
          <a:prstGeom prst="rect">
            <a:avLst/>
          </a:prstGeom>
          <a:noFill/>
        </p:spPr>
        <p:txBody>
          <a:bodyPr wrap="square" anchor="ctr">
            <a:spAutoFit/>
          </a:bodyPr>
          <a:lstStyle/>
          <a:p>
            <a:pPr algn="ctr"/>
            <a:r>
              <a:rPr lang="en-GB" sz="580" b="1" dirty="0">
                <a:solidFill>
                  <a:schemeClr val="bg1"/>
                </a:solidFill>
                <a:latin typeface="Arial" panose="020B0604020202020204" pitchFamily="34" charset="0"/>
                <a:ea typeface="Times New Roman" panose="02020603050405020304" pitchFamily="18" charset="0"/>
              </a:rPr>
              <a:t>I am a mathematician</a:t>
            </a:r>
          </a:p>
          <a:p>
            <a:pPr algn="ctr"/>
            <a:r>
              <a:rPr lang="en-GB" sz="580" dirty="0">
                <a:solidFill>
                  <a:schemeClr val="bg1"/>
                </a:solidFill>
                <a:latin typeface="Arial" panose="020B0604020202020204" pitchFamily="34" charset="0"/>
                <a:ea typeface="Times New Roman" panose="02020603050405020304" pitchFamily="18" charset="0"/>
              </a:rPr>
              <a:t>Maths is the study of numbers, shapes, patterns, quantity and space. As mathematicians we learn about numbers and their place value, how to add, subtract, multiply and divide numbers. We learn what fractions are and how they are related to decimals and percentages. We use our geometry skills to understand position and direction as well as understanding both 2d </a:t>
            </a:r>
            <a:r>
              <a:rPr lang="en-GB" sz="580" dirty="0" smtClean="0">
                <a:solidFill>
                  <a:schemeClr val="bg1"/>
                </a:solidFill>
                <a:latin typeface="Arial" panose="020B0604020202020204" pitchFamily="34" charset="0"/>
                <a:ea typeface="Times New Roman" panose="02020603050405020304" pitchFamily="18" charset="0"/>
              </a:rPr>
              <a:t>&amp;</a:t>
            </a:r>
          </a:p>
          <a:p>
            <a:pPr algn="ctr"/>
            <a:r>
              <a:rPr lang="en-GB" sz="580" dirty="0" smtClean="0">
                <a:solidFill>
                  <a:schemeClr val="bg1"/>
                </a:solidFill>
                <a:latin typeface="Arial" panose="020B0604020202020204" pitchFamily="34" charset="0"/>
                <a:ea typeface="Times New Roman" panose="02020603050405020304" pitchFamily="18" charset="0"/>
              </a:rPr>
              <a:t> </a:t>
            </a:r>
            <a:r>
              <a:rPr lang="en-GB" sz="580" dirty="0">
                <a:solidFill>
                  <a:schemeClr val="bg1"/>
                </a:solidFill>
                <a:latin typeface="Arial" panose="020B0604020202020204" pitchFamily="34" charset="0"/>
                <a:ea typeface="Times New Roman" panose="02020603050405020304" pitchFamily="18" charset="0"/>
              </a:rPr>
              <a:t>3d shapes as well as our knowledge of time and money</a:t>
            </a:r>
            <a:r>
              <a:rPr lang="en-GB" sz="580" b="1" dirty="0">
                <a:solidFill>
                  <a:schemeClr val="bg1"/>
                </a:solidFill>
                <a:latin typeface="Arial" panose="020B0604020202020204" pitchFamily="34" charset="0"/>
                <a:ea typeface="Times New Roman" panose="02020603050405020304" pitchFamily="18" charset="0"/>
              </a:rPr>
              <a:t>. </a:t>
            </a:r>
            <a:endParaRPr lang="en-GB" sz="580" dirty="0">
              <a:solidFill>
                <a:schemeClr val="bg1"/>
              </a:solidFill>
              <a:effectLst/>
              <a:latin typeface="Arial" panose="020B0604020202020204" pitchFamily="34" charset="0"/>
              <a:ea typeface="Times New Roman" panose="02020603050405020304" pitchFamily="18" charset="0"/>
            </a:endParaRPr>
          </a:p>
        </p:txBody>
      </p:sp>
      <p:sp>
        <p:nvSpPr>
          <p:cNvPr id="49" name="TextBox 48">
            <a:extLst>
              <a:ext uri="{FF2B5EF4-FFF2-40B4-BE49-F238E27FC236}">
                <a16:creationId xmlns:a16="http://schemas.microsoft.com/office/drawing/2014/main" id="{D27E57E0-347A-017E-C8CA-0B6AA5593168}"/>
              </a:ext>
            </a:extLst>
          </p:cNvPr>
          <p:cNvSpPr txBox="1"/>
          <p:nvPr/>
        </p:nvSpPr>
        <p:spPr>
          <a:xfrm rot="5400000">
            <a:off x="8463005" y="2590759"/>
            <a:ext cx="1115728" cy="1384995"/>
          </a:xfrm>
          <a:prstGeom prst="rect">
            <a:avLst/>
          </a:prstGeom>
          <a:noFill/>
        </p:spPr>
        <p:txBody>
          <a:bodyPr wrap="square" anchor="ctr">
            <a:spAutoFit/>
          </a:bodyPr>
          <a:lstStyle/>
          <a:p>
            <a:pPr algn="ctr"/>
            <a:r>
              <a:rPr lang="en-GB" sz="600" b="1" dirty="0">
                <a:solidFill>
                  <a:schemeClr val="bg1"/>
                </a:solidFill>
                <a:latin typeface="Arial" panose="020B0604020202020204" pitchFamily="34" charset="0"/>
                <a:ea typeface="Times New Roman" panose="02020603050405020304" pitchFamily="18" charset="0"/>
              </a:rPr>
              <a:t>I am a reader and writer of English</a:t>
            </a:r>
          </a:p>
          <a:p>
            <a:pPr algn="ctr"/>
            <a:r>
              <a:rPr lang="en-GB" sz="600" dirty="0">
                <a:solidFill>
                  <a:schemeClr val="bg1"/>
                </a:solidFill>
                <a:latin typeface="Arial" panose="020B0604020202020204" pitchFamily="34" charset="0"/>
                <a:ea typeface="Times New Roman" panose="02020603050405020304" pitchFamily="18" charset="0"/>
              </a:rPr>
              <a:t>In English we learn to speak and write fluently so that we can communicate our ideas and emotions to others, and through our reading and listening, we can communicate with each other. Reading also helps us to develop our knowledge and to </a:t>
            </a:r>
            <a:endParaRPr lang="en-GB" sz="600" dirty="0" smtClean="0">
              <a:solidFill>
                <a:schemeClr val="bg1"/>
              </a:solidFill>
              <a:latin typeface="Arial" panose="020B0604020202020204" pitchFamily="34" charset="0"/>
              <a:ea typeface="Times New Roman" panose="02020603050405020304" pitchFamily="18" charset="0"/>
            </a:endParaRPr>
          </a:p>
          <a:p>
            <a:pPr algn="ctr"/>
            <a:r>
              <a:rPr lang="en-GB" sz="600" dirty="0" smtClean="0">
                <a:solidFill>
                  <a:schemeClr val="bg1"/>
                </a:solidFill>
                <a:latin typeface="Arial" panose="020B0604020202020204" pitchFamily="34" charset="0"/>
                <a:ea typeface="Times New Roman" panose="02020603050405020304" pitchFamily="18" charset="0"/>
              </a:rPr>
              <a:t>build </a:t>
            </a:r>
            <a:r>
              <a:rPr lang="en-GB" sz="600" dirty="0">
                <a:solidFill>
                  <a:schemeClr val="bg1"/>
                </a:solidFill>
                <a:latin typeface="Arial" panose="020B0604020202020204" pitchFamily="34" charset="0"/>
                <a:ea typeface="Times New Roman" panose="02020603050405020304" pitchFamily="18" charset="0"/>
              </a:rPr>
              <a:t>on what </a:t>
            </a:r>
            <a:r>
              <a:rPr lang="en-GB" sz="600" dirty="0" smtClean="0">
                <a:solidFill>
                  <a:schemeClr val="bg1"/>
                </a:solidFill>
                <a:latin typeface="Arial" panose="020B0604020202020204" pitchFamily="34" charset="0"/>
                <a:ea typeface="Times New Roman" panose="02020603050405020304" pitchFamily="18" charset="0"/>
              </a:rPr>
              <a:t>we</a:t>
            </a:r>
          </a:p>
          <a:p>
            <a:pPr algn="ctr"/>
            <a:r>
              <a:rPr lang="en-GB" sz="600" dirty="0" smtClean="0">
                <a:solidFill>
                  <a:schemeClr val="bg1"/>
                </a:solidFill>
                <a:latin typeface="Arial" panose="020B0604020202020204" pitchFamily="34" charset="0"/>
                <a:ea typeface="Times New Roman" panose="02020603050405020304" pitchFamily="18" charset="0"/>
              </a:rPr>
              <a:t> </a:t>
            </a:r>
            <a:r>
              <a:rPr lang="en-GB" sz="600" dirty="0">
                <a:solidFill>
                  <a:schemeClr val="bg1"/>
                </a:solidFill>
                <a:latin typeface="Arial" panose="020B0604020202020204" pitchFamily="34" charset="0"/>
                <a:ea typeface="Times New Roman" panose="02020603050405020304" pitchFamily="18" charset="0"/>
              </a:rPr>
              <a:t>already know.</a:t>
            </a:r>
            <a:r>
              <a:rPr lang="en-GB" sz="600" b="1" dirty="0">
                <a:solidFill>
                  <a:schemeClr val="bg1"/>
                </a:solidFill>
                <a:latin typeface="Arial" panose="020B0604020202020204" pitchFamily="34" charset="0"/>
                <a:ea typeface="Times New Roman" panose="02020603050405020304" pitchFamily="18" charset="0"/>
              </a:rPr>
              <a:t> </a:t>
            </a:r>
          </a:p>
        </p:txBody>
      </p:sp>
      <p:sp>
        <p:nvSpPr>
          <p:cNvPr id="50" name="TextBox 49">
            <a:extLst>
              <a:ext uri="{FF2B5EF4-FFF2-40B4-BE49-F238E27FC236}">
                <a16:creationId xmlns:a16="http://schemas.microsoft.com/office/drawing/2014/main" id="{D27E57E0-347A-017E-C8CA-0B6AA5593168}"/>
              </a:ext>
            </a:extLst>
          </p:cNvPr>
          <p:cNvSpPr txBox="1"/>
          <p:nvPr/>
        </p:nvSpPr>
        <p:spPr>
          <a:xfrm rot="17816909">
            <a:off x="8174556" y="3740127"/>
            <a:ext cx="1115728" cy="1292662"/>
          </a:xfrm>
          <a:prstGeom prst="rect">
            <a:avLst/>
          </a:prstGeom>
          <a:noFill/>
        </p:spPr>
        <p:txBody>
          <a:bodyPr wrap="square" anchor="ctr">
            <a:spAutoFit/>
          </a:bodyPr>
          <a:lstStyle/>
          <a:p>
            <a:pPr algn="ctr"/>
            <a:r>
              <a:rPr lang="en-GB" sz="600" b="1" dirty="0" smtClean="0">
                <a:solidFill>
                  <a:schemeClr val="bg1"/>
                </a:solidFill>
                <a:latin typeface="Arial" panose="020B0604020202020204" pitchFamily="34" charset="0"/>
                <a:ea typeface="Times New Roman" panose="02020603050405020304" pitchFamily="18" charset="0"/>
              </a:rPr>
              <a:t>I </a:t>
            </a:r>
            <a:r>
              <a:rPr lang="en-GB" sz="600" b="1" dirty="0">
                <a:solidFill>
                  <a:schemeClr val="bg1"/>
                </a:solidFill>
                <a:latin typeface="Arial" panose="020B0604020202020204" pitchFamily="34" charset="0"/>
                <a:ea typeface="Times New Roman" panose="02020603050405020304" pitchFamily="18" charset="0"/>
              </a:rPr>
              <a:t>am a </a:t>
            </a:r>
            <a:r>
              <a:rPr lang="en-GB" sz="600" b="1" dirty="0" smtClean="0">
                <a:solidFill>
                  <a:schemeClr val="bg1"/>
                </a:solidFill>
                <a:latin typeface="Arial" panose="020B0604020202020204" pitchFamily="34" charset="0"/>
                <a:ea typeface="Times New Roman" panose="02020603050405020304" pitchFamily="18" charset="0"/>
              </a:rPr>
              <a:t>performer</a:t>
            </a:r>
          </a:p>
          <a:p>
            <a:pPr algn="ctr"/>
            <a:endParaRPr lang="en-GB" sz="600" b="1" dirty="0">
              <a:solidFill>
                <a:schemeClr val="bg1"/>
              </a:solidFill>
              <a:latin typeface="Arial" panose="020B0604020202020204" pitchFamily="34" charset="0"/>
              <a:ea typeface="Times New Roman" panose="02020603050405020304" pitchFamily="18" charset="0"/>
            </a:endParaRPr>
          </a:p>
          <a:p>
            <a:pPr algn="ctr"/>
            <a:r>
              <a:rPr lang="en-GB" sz="600" dirty="0">
                <a:solidFill>
                  <a:schemeClr val="bg1"/>
                </a:solidFill>
                <a:latin typeface="Arial" panose="020B0604020202020204" pitchFamily="34" charset="0"/>
                <a:ea typeface="Times New Roman" panose="02020603050405020304" pitchFamily="18" charset="0"/>
              </a:rPr>
              <a:t>In drama we develop our creativity and freedom of expression through taking on different roles. We have opportunities to improvise, devise and script drama for a range of audiences, as well as to rehearse, share and experience different drama and theatre </a:t>
            </a:r>
            <a:r>
              <a:rPr lang="en-GB" sz="600" dirty="0" smtClean="0">
                <a:solidFill>
                  <a:schemeClr val="bg1"/>
                </a:solidFill>
                <a:latin typeface="Arial" panose="020B0604020202020204" pitchFamily="34" charset="0"/>
                <a:ea typeface="Times New Roman" panose="02020603050405020304" pitchFamily="18" charset="0"/>
              </a:rPr>
              <a:t>performances</a:t>
            </a:r>
            <a:r>
              <a:rPr lang="en-GB" sz="600" dirty="0">
                <a:solidFill>
                  <a:schemeClr val="bg1"/>
                </a:solidFill>
                <a:latin typeface="Arial" panose="020B0604020202020204" pitchFamily="34" charset="0"/>
                <a:ea typeface="Times New Roman" panose="02020603050405020304" pitchFamily="18" charset="0"/>
              </a:rPr>
              <a:t>.</a:t>
            </a:r>
          </a:p>
        </p:txBody>
      </p:sp>
      <p:sp>
        <p:nvSpPr>
          <p:cNvPr id="51" name="TextBox 50">
            <a:extLst>
              <a:ext uri="{FF2B5EF4-FFF2-40B4-BE49-F238E27FC236}">
                <a16:creationId xmlns:a16="http://schemas.microsoft.com/office/drawing/2014/main" id="{D27E57E0-347A-017E-C8CA-0B6AA5593168}"/>
              </a:ext>
            </a:extLst>
          </p:cNvPr>
          <p:cNvSpPr txBox="1"/>
          <p:nvPr/>
        </p:nvSpPr>
        <p:spPr>
          <a:xfrm rot="19358414">
            <a:off x="7352898" y="4651804"/>
            <a:ext cx="1115728" cy="1200329"/>
          </a:xfrm>
          <a:prstGeom prst="rect">
            <a:avLst/>
          </a:prstGeom>
          <a:noFill/>
        </p:spPr>
        <p:txBody>
          <a:bodyPr wrap="square" anchor="ctr">
            <a:spAutoFit/>
          </a:bodyPr>
          <a:lstStyle/>
          <a:p>
            <a:pPr algn="ctr"/>
            <a:r>
              <a:rPr lang="en-GB" sz="600" b="1" dirty="0">
                <a:solidFill>
                  <a:schemeClr val="bg1"/>
                </a:solidFill>
                <a:latin typeface="Arial" panose="020B0604020202020204" pitchFamily="34" charset="0"/>
                <a:ea typeface="Times New Roman" panose="02020603050405020304" pitchFamily="18" charset="0"/>
              </a:rPr>
              <a:t>I am a good </a:t>
            </a:r>
            <a:r>
              <a:rPr lang="en-GB" sz="600" b="1" dirty="0" smtClean="0">
                <a:solidFill>
                  <a:schemeClr val="bg1"/>
                </a:solidFill>
                <a:latin typeface="Arial" panose="020B0604020202020204" pitchFamily="34" charset="0"/>
                <a:ea typeface="Times New Roman" panose="02020603050405020304" pitchFamily="18" charset="0"/>
              </a:rPr>
              <a:t>citizen</a:t>
            </a:r>
          </a:p>
          <a:p>
            <a:pPr algn="ctr"/>
            <a:endParaRPr lang="en-GB" sz="600" b="1" dirty="0">
              <a:solidFill>
                <a:schemeClr val="bg1"/>
              </a:solidFill>
              <a:latin typeface="Arial" panose="020B0604020202020204" pitchFamily="34" charset="0"/>
              <a:ea typeface="Times New Roman" panose="02020603050405020304" pitchFamily="18" charset="0"/>
            </a:endParaRPr>
          </a:p>
          <a:p>
            <a:pPr algn="ctr"/>
            <a:r>
              <a:rPr lang="en-GB" sz="600" dirty="0">
                <a:solidFill>
                  <a:schemeClr val="bg1"/>
                </a:solidFill>
                <a:latin typeface="Arial" panose="020B0604020202020204" pitchFamily="34" charset="0"/>
                <a:ea typeface="Times New Roman" panose="02020603050405020304" pitchFamily="18" charset="0"/>
              </a:rPr>
              <a:t>PSHE is the study of our own personal, social, health and economic education. We learn how to develop to become successful citizens and how to keep ourselves happy, healthy, safe and prepare us for life and work. </a:t>
            </a:r>
          </a:p>
        </p:txBody>
      </p:sp>
      <p:sp>
        <p:nvSpPr>
          <p:cNvPr id="52" name="TextBox 51">
            <a:extLst>
              <a:ext uri="{FF2B5EF4-FFF2-40B4-BE49-F238E27FC236}">
                <a16:creationId xmlns:a16="http://schemas.microsoft.com/office/drawing/2014/main" id="{D27E57E0-347A-017E-C8CA-0B6AA5593168}"/>
              </a:ext>
            </a:extLst>
          </p:cNvPr>
          <p:cNvSpPr txBox="1"/>
          <p:nvPr/>
        </p:nvSpPr>
        <p:spPr>
          <a:xfrm rot="20807055">
            <a:off x="6189599" y="5003308"/>
            <a:ext cx="1115728" cy="1477328"/>
          </a:xfrm>
          <a:prstGeom prst="rect">
            <a:avLst/>
          </a:prstGeom>
          <a:noFill/>
        </p:spPr>
        <p:txBody>
          <a:bodyPr wrap="square" anchor="ctr">
            <a:spAutoFit/>
          </a:bodyPr>
          <a:lstStyle/>
          <a:p>
            <a:pPr algn="ctr"/>
            <a:r>
              <a:rPr lang="en-GB" sz="600" b="1" dirty="0">
                <a:solidFill>
                  <a:schemeClr val="bg1"/>
                </a:solidFill>
                <a:latin typeface="Arial" panose="020B0604020202020204" pitchFamily="34" charset="0"/>
                <a:ea typeface="Times New Roman" panose="02020603050405020304" pitchFamily="18" charset="0"/>
              </a:rPr>
              <a:t>I understand different </a:t>
            </a:r>
            <a:r>
              <a:rPr lang="en-GB" sz="600" b="1" dirty="0" smtClean="0">
                <a:solidFill>
                  <a:schemeClr val="bg1"/>
                </a:solidFill>
                <a:latin typeface="Arial" panose="020B0604020202020204" pitchFamily="34" charset="0"/>
                <a:ea typeface="Times New Roman" panose="02020603050405020304" pitchFamily="18" charset="0"/>
              </a:rPr>
              <a:t>religions</a:t>
            </a:r>
          </a:p>
          <a:p>
            <a:pPr algn="ctr"/>
            <a:endParaRPr lang="en-GB" sz="600" b="1" dirty="0">
              <a:solidFill>
                <a:schemeClr val="bg1"/>
              </a:solidFill>
              <a:latin typeface="Arial" panose="020B0604020202020204" pitchFamily="34" charset="0"/>
              <a:ea typeface="Times New Roman" panose="02020603050405020304" pitchFamily="18" charset="0"/>
            </a:endParaRPr>
          </a:p>
          <a:p>
            <a:pPr algn="ctr"/>
            <a:r>
              <a:rPr lang="en-GB" sz="600" dirty="0">
                <a:solidFill>
                  <a:schemeClr val="bg1"/>
                </a:solidFill>
                <a:latin typeface="Arial" panose="020B0604020202020204" pitchFamily="34" charset="0"/>
                <a:ea typeface="Times New Roman" panose="02020603050405020304" pitchFamily="18" charset="0"/>
              </a:rPr>
              <a:t>In religious education (RE) we explore what people believe and what difference this makes to how they live, so that we can gain the knowledge, understanding and skills needed to handle questions raised by religion and belief and reflect on our own ideas and ways of living. </a:t>
            </a:r>
          </a:p>
        </p:txBody>
      </p:sp>
    </p:spTree>
    <p:extLst>
      <p:ext uri="{BB962C8B-B14F-4D97-AF65-F5344CB8AC3E}">
        <p14:creationId xmlns:p14="http://schemas.microsoft.com/office/powerpoint/2010/main" val="172980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1030</Words>
  <Application>Microsoft Office PowerPoint</Application>
  <PresentationFormat>Widescreen</PresentationFormat>
  <Paragraphs>107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Hamer</dc:creator>
  <cp:lastModifiedBy>Vicky Hamer</cp:lastModifiedBy>
  <cp:revision>30</cp:revision>
  <cp:lastPrinted>2023-06-13T08:40:11Z</cp:lastPrinted>
  <dcterms:created xsi:type="dcterms:W3CDTF">2023-03-24T21:08:38Z</dcterms:created>
  <dcterms:modified xsi:type="dcterms:W3CDTF">2023-06-23T09:16:13Z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